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80" r:id="rId8"/>
    <p:sldId id="262" r:id="rId9"/>
    <p:sldId id="263"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1" Type="http://schemas.openxmlformats.org/officeDocument/2006/relationships/hyperlink" Target="https://nsscp.co.uk/" TargetMode="External"/></Relationships>
</file>

<file path=ppt/diagrams/_rels/data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3.xml.rels><?xml version="1.0" encoding="UTF-8" standalone="yes"?>
<Relationships xmlns="http://schemas.openxmlformats.org/package/2006/relationships"><Relationship Id="rId1" Type="http://schemas.openxmlformats.org/officeDocument/2006/relationships/hyperlink" Target="https://nsscp.co.uk/" TargetMode="External"/></Relationships>
</file>

<file path=ppt/diagrams/_rels/drawing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61073D-460D-4D27-9617-0A25B1B3A7C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1F6D10C-46C3-4CB2-B643-9D394A525CAB}">
      <dgm:prSet/>
      <dgm:spPr/>
      <dgm:t>
        <a:bodyPr/>
        <a:lstStyle/>
        <a:p>
          <a:r>
            <a:rPr lang="en-GB" dirty="0"/>
            <a:t>Under the 2017 Act, the previous model of Local Safeguarding Children Boards (LSCBs) was replaced by local safeguarding partnerships. These are formal partnerships between three key agencies:</a:t>
          </a:r>
          <a:endParaRPr lang="en-US" dirty="0"/>
        </a:p>
      </dgm:t>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968A8F16-A7BE-4133-ABDA-943606479AEB}" type="parTrans" cxnId="{8AF4ADF0-D003-4DEA-8F0E-18430ABC5B2A}">
      <dgm:prSet/>
      <dgm:spPr/>
      <dgm:t>
        <a:bodyPr/>
        <a:lstStyle/>
        <a:p>
          <a:endParaRPr lang="en-US"/>
        </a:p>
      </dgm:t>
    </dgm:pt>
    <dgm:pt modelId="{44053200-1430-4D00-B530-2A2BA23B7A05}" type="sibTrans" cxnId="{8AF4ADF0-D003-4DEA-8F0E-18430ABC5B2A}">
      <dgm:prSet/>
      <dgm:spPr/>
      <dgm:t>
        <a:bodyPr/>
        <a:lstStyle/>
        <a:p>
          <a:endParaRPr lang="en-US"/>
        </a:p>
      </dgm:t>
    </dgm:pt>
    <dgm:pt modelId="{3E65ADA1-C4E7-4F7C-A921-249A9A1355A9}">
      <dgm:prSet/>
      <dgm:spPr/>
      <dgm:t>
        <a:bodyPr/>
        <a:lstStyle/>
        <a:p>
          <a:r>
            <a:rPr lang="en-GB"/>
            <a:t>The local authority</a:t>
          </a:r>
          <a:endParaRPr lang="en-US"/>
        </a:p>
      </dgm:t>
    </dgm:pt>
    <dgm:pt modelId="{57A2F6E6-1C64-461C-9809-F7DB5BBE57E4}" type="parTrans" cxnId="{4E02A569-F6F8-40B0-B37B-984B620BBE03}">
      <dgm:prSet/>
      <dgm:spPr/>
      <dgm:t>
        <a:bodyPr/>
        <a:lstStyle/>
        <a:p>
          <a:endParaRPr lang="en-US"/>
        </a:p>
      </dgm:t>
    </dgm:pt>
    <dgm:pt modelId="{8005A86A-8EB6-45C5-B17D-378C98BCAD6D}" type="sibTrans" cxnId="{4E02A569-F6F8-40B0-B37B-984B620BBE03}">
      <dgm:prSet/>
      <dgm:spPr/>
      <dgm:t>
        <a:bodyPr/>
        <a:lstStyle/>
        <a:p>
          <a:endParaRPr lang="en-US"/>
        </a:p>
      </dgm:t>
    </dgm:pt>
    <dgm:pt modelId="{1F571446-8136-4FB7-982D-A5C51B86B764}">
      <dgm:prSet/>
      <dgm:spPr/>
      <dgm:t>
        <a:bodyPr/>
        <a:lstStyle/>
        <a:p>
          <a:r>
            <a:rPr lang="en-GB"/>
            <a:t>The police</a:t>
          </a:r>
          <a:endParaRPr lang="en-US"/>
        </a:p>
      </dgm:t>
    </dgm:pt>
    <dgm:pt modelId="{851BA1B3-2406-46AA-A643-6B8ABA79F1C3}" type="parTrans" cxnId="{E4DB51F0-4421-4222-BB57-61986F892347}">
      <dgm:prSet/>
      <dgm:spPr/>
      <dgm:t>
        <a:bodyPr/>
        <a:lstStyle/>
        <a:p>
          <a:endParaRPr lang="en-US"/>
        </a:p>
      </dgm:t>
    </dgm:pt>
    <dgm:pt modelId="{3C528E4A-2F4F-43BB-8F67-24239B755B98}" type="sibTrans" cxnId="{E4DB51F0-4421-4222-BB57-61986F892347}">
      <dgm:prSet/>
      <dgm:spPr/>
      <dgm:t>
        <a:bodyPr/>
        <a:lstStyle/>
        <a:p>
          <a:endParaRPr lang="en-US"/>
        </a:p>
      </dgm:t>
    </dgm:pt>
    <dgm:pt modelId="{5A5A198E-C7AE-41DB-B698-3EC23661C171}">
      <dgm:prSet/>
      <dgm:spPr/>
      <dgm:t>
        <a:bodyPr/>
        <a:lstStyle/>
        <a:p>
          <a:r>
            <a:rPr lang="en-GB"/>
            <a:t>The health service – integrated care board</a:t>
          </a:r>
          <a:endParaRPr lang="en-US"/>
        </a:p>
      </dgm:t>
    </dgm:pt>
    <dgm:pt modelId="{8C92FA09-8412-43A7-BF03-2AA7FB881835}" type="parTrans" cxnId="{8A9F3FF2-7ECB-4104-858D-BBC8BE2B6D19}">
      <dgm:prSet/>
      <dgm:spPr/>
      <dgm:t>
        <a:bodyPr/>
        <a:lstStyle/>
        <a:p>
          <a:endParaRPr lang="en-US"/>
        </a:p>
      </dgm:t>
    </dgm:pt>
    <dgm:pt modelId="{3818E670-62DA-44D0-B06E-77E68F598DD3}" type="sibTrans" cxnId="{8A9F3FF2-7ECB-4104-858D-BBC8BE2B6D19}">
      <dgm:prSet/>
      <dgm:spPr/>
      <dgm:t>
        <a:bodyPr/>
        <a:lstStyle/>
        <a:p>
          <a:endParaRPr lang="en-US"/>
        </a:p>
      </dgm:t>
    </dgm:pt>
    <dgm:pt modelId="{8195B86C-9F84-40B6-BDFB-DFCAAB9ECB80}">
      <dgm:prSet/>
      <dgm:spPr/>
      <dgm:t>
        <a:bodyPr/>
        <a:lstStyle/>
        <a:p>
          <a:r>
            <a:rPr lang="en-GB"/>
            <a:t>These three are known as the ‘statutory safeguarding partners’, and they share equal responsibility for setting out the local arrangements to keep children safe.</a:t>
          </a:r>
          <a:endParaRPr lang="en-US"/>
        </a:p>
      </dgm:t>
    </dgm:pt>
    <dgm:pt modelId="{3D2DCE4B-A7F2-43AC-9900-83B8C6966F26}" type="parTrans" cxnId="{E9D3952C-413F-4132-84CE-E27052901B10}">
      <dgm:prSet/>
      <dgm:spPr/>
      <dgm:t>
        <a:bodyPr/>
        <a:lstStyle/>
        <a:p>
          <a:endParaRPr lang="en-US"/>
        </a:p>
      </dgm:t>
    </dgm:pt>
    <dgm:pt modelId="{6C9BC83A-2078-42A0-B9D1-BD00596E0341}" type="sibTrans" cxnId="{E9D3952C-413F-4132-84CE-E27052901B10}">
      <dgm:prSet/>
      <dgm:spPr/>
      <dgm:t>
        <a:bodyPr/>
        <a:lstStyle/>
        <a:p>
          <a:endParaRPr lang="en-US"/>
        </a:p>
      </dgm:t>
    </dgm:pt>
    <dgm:pt modelId="{1FA736D1-645D-4568-AEDD-24DB53F99DA2}">
      <dgm:prSet/>
      <dgm:spPr/>
      <dgm:t>
        <a:bodyPr/>
        <a:lstStyle/>
        <a:p>
          <a:r>
            <a:rPr lang="en-GB"/>
            <a:t>They must work together with other relevant agencies—such as schools, early years settings, social care providers, and the voluntary sector—to coordinate safeguarding work.</a:t>
          </a:r>
          <a:endParaRPr lang="en-US"/>
        </a:p>
      </dgm:t>
    </dgm:pt>
    <dgm:pt modelId="{51E84043-500A-40CB-BE4B-62853BD8EE78}" type="parTrans" cxnId="{5D9D34F9-15C7-49B7-8B33-66F29356D43A}">
      <dgm:prSet/>
      <dgm:spPr/>
      <dgm:t>
        <a:bodyPr/>
        <a:lstStyle/>
        <a:p>
          <a:endParaRPr lang="en-US"/>
        </a:p>
      </dgm:t>
    </dgm:pt>
    <dgm:pt modelId="{3121A2B0-CF34-49DF-A435-54837AB1CCF7}" type="sibTrans" cxnId="{5D9D34F9-15C7-49B7-8B33-66F29356D43A}">
      <dgm:prSet/>
      <dgm:spPr/>
      <dgm:t>
        <a:bodyPr/>
        <a:lstStyle/>
        <a:p>
          <a:endParaRPr lang="en-US"/>
        </a:p>
      </dgm:t>
    </dgm:pt>
    <dgm:pt modelId="{DE0AEE0B-3F05-460D-A576-6AC5F135A1E5}" type="pres">
      <dgm:prSet presAssocID="{1B61073D-460D-4D27-9617-0A25B1B3A7C1}" presName="linear" presStyleCnt="0">
        <dgm:presLayoutVars>
          <dgm:animLvl val="lvl"/>
          <dgm:resizeHandles val="exact"/>
        </dgm:presLayoutVars>
      </dgm:prSet>
      <dgm:spPr/>
    </dgm:pt>
    <dgm:pt modelId="{0A09C1EB-FC1C-45A9-88E5-47376A40A401}" type="pres">
      <dgm:prSet presAssocID="{21F6D10C-46C3-4CB2-B643-9D394A525CAB}" presName="parentText" presStyleLbl="node1" presStyleIdx="0" presStyleCnt="3">
        <dgm:presLayoutVars>
          <dgm:chMax val="0"/>
          <dgm:bulletEnabled val="1"/>
        </dgm:presLayoutVars>
      </dgm:prSet>
      <dgm:spPr/>
    </dgm:pt>
    <dgm:pt modelId="{9F45FD31-D6A3-4955-A869-34FEC539E0BF}" type="pres">
      <dgm:prSet presAssocID="{21F6D10C-46C3-4CB2-B643-9D394A525CAB}" presName="childText" presStyleLbl="revTx" presStyleIdx="0" presStyleCnt="1">
        <dgm:presLayoutVars>
          <dgm:bulletEnabled val="1"/>
        </dgm:presLayoutVars>
      </dgm:prSet>
      <dgm:spPr/>
    </dgm:pt>
    <dgm:pt modelId="{61F0C6DA-3417-44BA-9C9F-E93061AC0D81}" type="pres">
      <dgm:prSet presAssocID="{8195B86C-9F84-40B6-BDFB-DFCAAB9ECB80}" presName="parentText" presStyleLbl="node1" presStyleIdx="1" presStyleCnt="3">
        <dgm:presLayoutVars>
          <dgm:chMax val="0"/>
          <dgm:bulletEnabled val="1"/>
        </dgm:presLayoutVars>
      </dgm:prSet>
      <dgm:spPr/>
    </dgm:pt>
    <dgm:pt modelId="{4893D426-2BF8-431D-8410-63419DA6FBAB}" type="pres">
      <dgm:prSet presAssocID="{6C9BC83A-2078-42A0-B9D1-BD00596E0341}" presName="spacer" presStyleCnt="0"/>
      <dgm:spPr/>
    </dgm:pt>
    <dgm:pt modelId="{0EE30C69-DCCC-4EB8-A794-5CE0ADCF1315}" type="pres">
      <dgm:prSet presAssocID="{1FA736D1-645D-4568-AEDD-24DB53F99DA2}" presName="parentText" presStyleLbl="node1" presStyleIdx="2" presStyleCnt="3">
        <dgm:presLayoutVars>
          <dgm:chMax val="0"/>
          <dgm:bulletEnabled val="1"/>
        </dgm:presLayoutVars>
      </dgm:prSet>
      <dgm:spPr/>
    </dgm:pt>
  </dgm:ptLst>
  <dgm:cxnLst>
    <dgm:cxn modelId="{18FF5D29-DDCC-4CED-9A6B-F6CA98FADE5C}" type="presOf" srcId="{1F571446-8136-4FB7-982D-A5C51B86B764}" destId="{9F45FD31-D6A3-4955-A869-34FEC539E0BF}" srcOrd="0" destOrd="1" presId="urn:microsoft.com/office/officeart/2005/8/layout/vList2"/>
    <dgm:cxn modelId="{E9D3952C-413F-4132-84CE-E27052901B10}" srcId="{1B61073D-460D-4D27-9617-0A25B1B3A7C1}" destId="{8195B86C-9F84-40B6-BDFB-DFCAAB9ECB80}" srcOrd="1" destOrd="0" parTransId="{3D2DCE4B-A7F2-43AC-9900-83B8C6966F26}" sibTransId="{6C9BC83A-2078-42A0-B9D1-BD00596E0341}"/>
    <dgm:cxn modelId="{5C41A036-E7F2-4268-8B76-E832998929EC}" type="presOf" srcId="{3E65ADA1-C4E7-4F7C-A921-249A9A1355A9}" destId="{9F45FD31-D6A3-4955-A869-34FEC539E0BF}" srcOrd="0" destOrd="0" presId="urn:microsoft.com/office/officeart/2005/8/layout/vList2"/>
    <dgm:cxn modelId="{1F58173A-0F57-4918-B893-D4C300A0D34C}" type="presOf" srcId="{1FA736D1-645D-4568-AEDD-24DB53F99DA2}" destId="{0EE30C69-DCCC-4EB8-A794-5CE0ADCF1315}" srcOrd="0" destOrd="0" presId="urn:microsoft.com/office/officeart/2005/8/layout/vList2"/>
    <dgm:cxn modelId="{4E02A569-F6F8-40B0-B37B-984B620BBE03}" srcId="{21F6D10C-46C3-4CB2-B643-9D394A525CAB}" destId="{3E65ADA1-C4E7-4F7C-A921-249A9A1355A9}" srcOrd="0" destOrd="0" parTransId="{57A2F6E6-1C64-461C-9809-F7DB5BBE57E4}" sibTransId="{8005A86A-8EB6-45C5-B17D-378C98BCAD6D}"/>
    <dgm:cxn modelId="{E6B3427D-D8CF-43B2-812F-34D31AD84F3B}" type="presOf" srcId="{1B61073D-460D-4D27-9617-0A25B1B3A7C1}" destId="{DE0AEE0B-3F05-460D-A576-6AC5F135A1E5}" srcOrd="0" destOrd="0" presId="urn:microsoft.com/office/officeart/2005/8/layout/vList2"/>
    <dgm:cxn modelId="{48AD22B9-9E0D-4623-BBFC-3A69A7850A25}" type="presOf" srcId="{21F6D10C-46C3-4CB2-B643-9D394A525CAB}" destId="{0A09C1EB-FC1C-45A9-88E5-47376A40A401}" srcOrd="0" destOrd="0" presId="urn:microsoft.com/office/officeart/2005/8/layout/vList2"/>
    <dgm:cxn modelId="{B812EEE8-0361-4760-88B2-85870707FE39}" type="presOf" srcId="{5A5A198E-C7AE-41DB-B698-3EC23661C171}" destId="{9F45FD31-D6A3-4955-A869-34FEC539E0BF}" srcOrd="0" destOrd="2" presId="urn:microsoft.com/office/officeart/2005/8/layout/vList2"/>
    <dgm:cxn modelId="{E4DB51F0-4421-4222-BB57-61986F892347}" srcId="{21F6D10C-46C3-4CB2-B643-9D394A525CAB}" destId="{1F571446-8136-4FB7-982D-A5C51B86B764}" srcOrd="1" destOrd="0" parTransId="{851BA1B3-2406-46AA-A643-6B8ABA79F1C3}" sibTransId="{3C528E4A-2F4F-43BB-8F67-24239B755B98}"/>
    <dgm:cxn modelId="{8AF4ADF0-D003-4DEA-8F0E-18430ABC5B2A}" srcId="{1B61073D-460D-4D27-9617-0A25B1B3A7C1}" destId="{21F6D10C-46C3-4CB2-B643-9D394A525CAB}" srcOrd="0" destOrd="0" parTransId="{968A8F16-A7BE-4133-ABDA-943606479AEB}" sibTransId="{44053200-1430-4D00-B530-2A2BA23B7A05}"/>
    <dgm:cxn modelId="{1F75EFF0-FE63-4975-9E58-C2628CEEA8DE}" type="presOf" srcId="{8195B86C-9F84-40B6-BDFB-DFCAAB9ECB80}" destId="{61F0C6DA-3417-44BA-9C9F-E93061AC0D81}" srcOrd="0" destOrd="0" presId="urn:microsoft.com/office/officeart/2005/8/layout/vList2"/>
    <dgm:cxn modelId="{8A9F3FF2-7ECB-4104-858D-BBC8BE2B6D19}" srcId="{21F6D10C-46C3-4CB2-B643-9D394A525CAB}" destId="{5A5A198E-C7AE-41DB-B698-3EC23661C171}" srcOrd="2" destOrd="0" parTransId="{8C92FA09-8412-43A7-BF03-2AA7FB881835}" sibTransId="{3818E670-62DA-44D0-B06E-77E68F598DD3}"/>
    <dgm:cxn modelId="{5D9D34F9-15C7-49B7-8B33-66F29356D43A}" srcId="{1B61073D-460D-4D27-9617-0A25B1B3A7C1}" destId="{1FA736D1-645D-4568-AEDD-24DB53F99DA2}" srcOrd="2" destOrd="0" parTransId="{51E84043-500A-40CB-BE4B-62853BD8EE78}" sibTransId="{3121A2B0-CF34-49DF-A435-54837AB1CCF7}"/>
    <dgm:cxn modelId="{A8385813-19FB-4B91-BC29-57F8FB64FE52}" type="presParOf" srcId="{DE0AEE0B-3F05-460D-A576-6AC5F135A1E5}" destId="{0A09C1EB-FC1C-45A9-88E5-47376A40A401}" srcOrd="0" destOrd="0" presId="urn:microsoft.com/office/officeart/2005/8/layout/vList2"/>
    <dgm:cxn modelId="{EED88C2A-4D15-4B60-87BA-22C977F65F7C}" type="presParOf" srcId="{DE0AEE0B-3F05-460D-A576-6AC5F135A1E5}" destId="{9F45FD31-D6A3-4955-A869-34FEC539E0BF}" srcOrd="1" destOrd="0" presId="urn:microsoft.com/office/officeart/2005/8/layout/vList2"/>
    <dgm:cxn modelId="{B0F456FC-4300-438D-8FE6-1D949A0CBD75}" type="presParOf" srcId="{DE0AEE0B-3F05-460D-A576-6AC5F135A1E5}" destId="{61F0C6DA-3417-44BA-9C9F-E93061AC0D81}" srcOrd="2" destOrd="0" presId="urn:microsoft.com/office/officeart/2005/8/layout/vList2"/>
    <dgm:cxn modelId="{64DBCE6B-DC64-4CAD-98E7-2308771EA8EF}" type="presParOf" srcId="{DE0AEE0B-3F05-460D-A576-6AC5F135A1E5}" destId="{4893D426-2BF8-431D-8410-63419DA6FBAB}" srcOrd="3" destOrd="0" presId="urn:microsoft.com/office/officeart/2005/8/layout/vList2"/>
    <dgm:cxn modelId="{E1297D7B-4267-41A9-8AC3-CDA406513507}" type="presParOf" srcId="{DE0AEE0B-3F05-460D-A576-6AC5F135A1E5}" destId="{0EE30C69-DCCC-4EB8-A794-5CE0ADCF131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410723-FCE1-4F3B-B736-C46B6A827A25}" type="doc">
      <dgm:prSet loTypeId="urn:microsoft.com/office/officeart/2005/8/layout/orgChart1" loCatId="hierarchy" qsTypeId="urn:microsoft.com/office/officeart/2005/8/quickstyle/3d3" qsCatId="3D" csTypeId="urn:microsoft.com/office/officeart/2005/8/colors/accent3_5" csCatId="accent3" phldr="1"/>
      <dgm:spPr/>
      <dgm:t>
        <a:bodyPr/>
        <a:lstStyle/>
        <a:p>
          <a:endParaRPr lang="en-GB"/>
        </a:p>
      </dgm:t>
    </dgm:pt>
    <dgm:pt modelId="{B08D98E7-49C5-4DD6-BB31-72CA14120215}">
      <dgm:prSet phldrT="[Text]" custT="1"/>
      <dgm:spPr>
        <a:solidFill>
          <a:srgbClr val="92D050">
            <a:alpha val="80000"/>
          </a:srgbClr>
        </a:solidFill>
      </dgm:spPr>
      <dgm:t>
        <a:bodyPr/>
        <a:lstStyle/>
        <a:p>
          <a:r>
            <a:rPr lang="en-GB" sz="1200" b="1" u="none" dirty="0">
              <a:solidFill>
                <a:schemeClr val="tx1"/>
              </a:solidFill>
            </a:rPr>
            <a:t>Lead Safeguarding Partners</a:t>
          </a:r>
        </a:p>
        <a:p>
          <a:r>
            <a:rPr lang="en-GB" sz="1200" dirty="0">
              <a:solidFill>
                <a:schemeClr val="tx1"/>
              </a:solidFill>
            </a:rPr>
            <a:t>LSPs are responsible for strategic leadership. They meet regionally 2 x per year and 1 x locally with NSSCP.</a:t>
          </a:r>
          <a:endParaRPr lang="en-GB" sz="2400" dirty="0">
            <a:solidFill>
              <a:schemeClr val="tx1"/>
            </a:solidFill>
          </a:endParaRPr>
        </a:p>
      </dgm:t>
    </dgm:pt>
    <dgm:pt modelId="{C0C23273-AD28-499B-9877-C59598DED1FA}" type="parTrans" cxnId="{98A4588A-E362-41BE-889A-2D0EAAD5DC5F}">
      <dgm:prSet/>
      <dgm:spPr/>
      <dgm:t>
        <a:bodyPr/>
        <a:lstStyle/>
        <a:p>
          <a:endParaRPr lang="en-GB"/>
        </a:p>
      </dgm:t>
    </dgm:pt>
    <dgm:pt modelId="{EE111D29-6EA4-4C22-AA88-B03B2BC74A1E}" type="sibTrans" cxnId="{98A4588A-E362-41BE-889A-2D0EAAD5DC5F}">
      <dgm:prSet/>
      <dgm:spPr/>
      <dgm:t>
        <a:bodyPr/>
        <a:lstStyle/>
        <a:p>
          <a:endParaRPr lang="en-GB"/>
        </a:p>
      </dgm:t>
    </dgm:pt>
    <dgm:pt modelId="{64CC6180-5AD7-4BEA-B0CB-1D870A2D4539}" type="asst">
      <dgm:prSet phldrT="[Text]" custT="1"/>
      <dgm:spPr>
        <a:solidFill>
          <a:srgbClr val="92D050">
            <a:alpha val="90000"/>
          </a:srgbClr>
        </a:solidFill>
      </dgm:spPr>
      <dgm:t>
        <a:bodyPr/>
        <a:lstStyle/>
        <a:p>
          <a:r>
            <a:rPr lang="en-GB" sz="1200" b="1" u="none" dirty="0">
              <a:solidFill>
                <a:schemeClr val="tx1"/>
              </a:solidFill>
            </a:rPr>
            <a:t>Delegated Safeguarding Partners</a:t>
          </a:r>
        </a:p>
        <a:p>
          <a:r>
            <a:rPr lang="en-GB" sz="1200" dirty="0">
              <a:solidFill>
                <a:schemeClr val="tx1"/>
              </a:solidFill>
            </a:rPr>
            <a:t>DSPs are responsible for operational delivery. Meetings are chaired by DSP bi-monthly.</a:t>
          </a:r>
          <a:endParaRPr lang="en-GB" sz="2400" dirty="0">
            <a:solidFill>
              <a:schemeClr val="tx1"/>
            </a:solidFill>
          </a:endParaRPr>
        </a:p>
      </dgm:t>
    </dgm:pt>
    <dgm:pt modelId="{6EFBDF95-6E59-4D3D-AFDC-B4CB9D46F1B8}" type="parTrans" cxnId="{C6317903-DD74-4257-8363-5D3E7AC79A57}">
      <dgm:prSet/>
      <dgm:spPr>
        <a:ln>
          <a:noFill/>
        </a:ln>
      </dgm:spPr>
      <dgm:t>
        <a:bodyPr/>
        <a:lstStyle/>
        <a:p>
          <a:endParaRPr lang="en-GB"/>
        </a:p>
      </dgm:t>
    </dgm:pt>
    <dgm:pt modelId="{E5CD65E6-AECB-4A53-9A01-49B0EF705EEB}" type="sibTrans" cxnId="{C6317903-DD74-4257-8363-5D3E7AC79A57}">
      <dgm:prSet/>
      <dgm:spPr/>
      <dgm:t>
        <a:bodyPr/>
        <a:lstStyle/>
        <a:p>
          <a:endParaRPr lang="en-GB"/>
        </a:p>
      </dgm:t>
    </dgm:pt>
    <dgm:pt modelId="{48720822-BE6F-45E5-BB7C-D9F4C6FF00E9}">
      <dgm:prSet phldrT="[Text]"/>
      <dgm:spPr>
        <a:solidFill>
          <a:srgbClr val="92D050">
            <a:alpha val="70000"/>
          </a:srgbClr>
        </a:solidFill>
      </dgm:spPr>
      <dgm:t>
        <a:bodyPr/>
        <a:lstStyle/>
        <a:p>
          <a:r>
            <a:rPr lang="en-GB" b="1" dirty="0">
              <a:solidFill>
                <a:schemeClr val="tx1"/>
              </a:solidFill>
            </a:rPr>
            <a:t>Child Safeguarding Practice Review Subgroup </a:t>
          </a:r>
          <a:r>
            <a:rPr lang="en-GB" dirty="0">
              <a:solidFill>
                <a:schemeClr val="tx1"/>
              </a:solidFill>
            </a:rPr>
            <a:t>– stood up as required</a:t>
          </a:r>
        </a:p>
      </dgm:t>
    </dgm:pt>
    <dgm:pt modelId="{C42A24C6-DB04-4957-AC6A-F50E86D7D8B0}" type="parTrans" cxnId="{D1911EC2-0907-4CF9-B934-617D424F1B48}">
      <dgm:prSet/>
      <dgm:spPr/>
      <dgm:t>
        <a:bodyPr/>
        <a:lstStyle/>
        <a:p>
          <a:endParaRPr lang="en-GB"/>
        </a:p>
      </dgm:t>
    </dgm:pt>
    <dgm:pt modelId="{ABE2BA7C-73E9-4F0E-A330-572721E5E322}" type="sibTrans" cxnId="{D1911EC2-0907-4CF9-B934-617D424F1B48}">
      <dgm:prSet/>
      <dgm:spPr/>
      <dgm:t>
        <a:bodyPr/>
        <a:lstStyle/>
        <a:p>
          <a:endParaRPr lang="en-GB"/>
        </a:p>
      </dgm:t>
    </dgm:pt>
    <dgm:pt modelId="{45E88915-2E33-49BD-85EE-A9C808F87A0A}">
      <dgm:prSet phldrT="[Text]"/>
      <dgm:spPr>
        <a:solidFill>
          <a:srgbClr val="92D050">
            <a:alpha val="70000"/>
          </a:srgbClr>
        </a:solidFill>
      </dgm:spPr>
      <dgm:t>
        <a:bodyPr/>
        <a:lstStyle/>
        <a:p>
          <a:r>
            <a:rPr lang="en-GB" b="1" dirty="0">
              <a:solidFill>
                <a:schemeClr val="tx1"/>
              </a:solidFill>
            </a:rPr>
            <a:t>Quality Assurance &amp; Learning: Driving Continuous Improvement Subgroup</a:t>
          </a:r>
        </a:p>
      </dgm:t>
    </dgm:pt>
    <dgm:pt modelId="{99A7D1F2-C511-4BDA-987B-CF64D33D1374}" type="parTrans" cxnId="{36880793-9678-441C-BE1B-9CA91BDC5F69}">
      <dgm:prSet/>
      <dgm:spPr/>
      <dgm:t>
        <a:bodyPr/>
        <a:lstStyle/>
        <a:p>
          <a:endParaRPr lang="en-GB"/>
        </a:p>
      </dgm:t>
    </dgm:pt>
    <dgm:pt modelId="{6E1F3B72-8518-43F7-8F55-9D474D951C71}" type="sibTrans" cxnId="{36880793-9678-441C-BE1B-9CA91BDC5F69}">
      <dgm:prSet/>
      <dgm:spPr/>
      <dgm:t>
        <a:bodyPr/>
        <a:lstStyle/>
        <a:p>
          <a:endParaRPr lang="en-GB"/>
        </a:p>
      </dgm:t>
    </dgm:pt>
    <dgm:pt modelId="{7690615D-A8EE-47D8-B355-94B892F89B94}">
      <dgm:prSet phldrT="[Text]"/>
      <dgm:spPr>
        <a:solidFill>
          <a:srgbClr val="92D050">
            <a:alpha val="70000"/>
          </a:srgbClr>
        </a:solidFill>
      </dgm:spPr>
      <dgm:t>
        <a:bodyPr/>
        <a:lstStyle/>
        <a:p>
          <a:r>
            <a:rPr lang="en-GB" b="1" dirty="0">
              <a:solidFill>
                <a:schemeClr val="tx1"/>
              </a:solidFill>
            </a:rPr>
            <a:t>Risk Outside The Home (ROTH) Subgroup</a:t>
          </a:r>
        </a:p>
      </dgm:t>
    </dgm:pt>
    <dgm:pt modelId="{4B7C16BA-9BBB-4C7D-AFFF-1E79594AA8F1}" type="parTrans" cxnId="{8CFFDC0D-B12B-40D8-92F9-B6EBCB47FC36}">
      <dgm:prSet/>
      <dgm:spPr/>
      <dgm:t>
        <a:bodyPr/>
        <a:lstStyle/>
        <a:p>
          <a:endParaRPr lang="en-GB"/>
        </a:p>
      </dgm:t>
    </dgm:pt>
    <dgm:pt modelId="{262D43C0-22B8-4681-8FDA-1B971C9F8684}" type="sibTrans" cxnId="{8CFFDC0D-B12B-40D8-92F9-B6EBCB47FC36}">
      <dgm:prSet/>
      <dgm:spPr/>
      <dgm:t>
        <a:bodyPr/>
        <a:lstStyle/>
        <a:p>
          <a:endParaRPr lang="en-GB"/>
        </a:p>
      </dgm:t>
    </dgm:pt>
    <dgm:pt modelId="{4E165FD1-6F68-4315-BE8E-F80891CCD293}" type="asst">
      <dgm:prSet custT="1"/>
      <dgm:spPr>
        <a:solidFill>
          <a:srgbClr val="92D050">
            <a:alpha val="90000"/>
          </a:srgbClr>
        </a:solidFill>
      </dgm:spPr>
      <dgm:t>
        <a:bodyPr/>
        <a:lstStyle/>
        <a:p>
          <a:r>
            <a:rPr lang="en-GB" sz="1200" b="1" dirty="0">
              <a:solidFill>
                <a:schemeClr val="tx1"/>
              </a:solidFill>
            </a:rPr>
            <a:t>Operational Safeguarding Group</a:t>
          </a:r>
        </a:p>
        <a:p>
          <a:r>
            <a:rPr lang="en-GB" sz="1200" b="0" dirty="0">
              <a:solidFill>
                <a:schemeClr val="tx1"/>
              </a:solidFill>
            </a:rPr>
            <a:t>Attended by DSPs, agency safeguarding leads and subgroup chairs &amp; vice chars. </a:t>
          </a:r>
          <a:r>
            <a:rPr lang="en-GB" sz="1200" dirty="0">
              <a:solidFill>
                <a:schemeClr val="tx1"/>
              </a:solidFill>
            </a:rPr>
            <a:t>Meetings are chaired by DSP bi-monthly.</a:t>
          </a:r>
        </a:p>
      </dgm:t>
    </dgm:pt>
    <dgm:pt modelId="{DF9875DF-5AA2-4DE8-8624-1774E6413D27}" type="parTrans" cxnId="{8A02A618-4B2F-412A-A72E-8373FDA380E2}">
      <dgm:prSet/>
      <dgm:spPr>
        <a:ln>
          <a:noFill/>
        </a:ln>
      </dgm:spPr>
      <dgm:t>
        <a:bodyPr/>
        <a:lstStyle/>
        <a:p>
          <a:endParaRPr lang="en-GB"/>
        </a:p>
      </dgm:t>
    </dgm:pt>
    <dgm:pt modelId="{CC23570F-51FB-437D-A7EF-73AA7789BB96}" type="sibTrans" cxnId="{8A02A618-4B2F-412A-A72E-8373FDA380E2}">
      <dgm:prSet/>
      <dgm:spPr/>
      <dgm:t>
        <a:bodyPr/>
        <a:lstStyle/>
        <a:p>
          <a:endParaRPr lang="en-GB"/>
        </a:p>
      </dgm:t>
    </dgm:pt>
    <dgm:pt modelId="{3E6E6226-1A6A-48E7-A8C4-132309C086B8}">
      <dgm:prSet/>
      <dgm:spPr/>
      <dgm:t>
        <a:bodyPr/>
        <a:lstStyle/>
        <a:p>
          <a:r>
            <a:rPr lang="en-GB" dirty="0">
              <a:solidFill>
                <a:schemeClr val="tx1"/>
              </a:solidFill>
            </a:rPr>
            <a:t>Multi-Agency Child Safety (MACS) Panel</a:t>
          </a:r>
        </a:p>
      </dgm:t>
    </dgm:pt>
    <dgm:pt modelId="{9A37C1E0-456A-4AF0-BE7A-E43F5BC624DB}" type="parTrans" cxnId="{88DB6637-B116-4135-A00A-2E2083990FE2}">
      <dgm:prSet/>
      <dgm:spPr/>
      <dgm:t>
        <a:bodyPr/>
        <a:lstStyle/>
        <a:p>
          <a:endParaRPr lang="en-GB"/>
        </a:p>
      </dgm:t>
    </dgm:pt>
    <dgm:pt modelId="{96DC5198-67A4-4D2C-98F6-41C790A7185C}" type="sibTrans" cxnId="{88DB6637-B116-4135-A00A-2E2083990FE2}">
      <dgm:prSet/>
      <dgm:spPr/>
      <dgm:t>
        <a:bodyPr/>
        <a:lstStyle/>
        <a:p>
          <a:endParaRPr lang="en-GB"/>
        </a:p>
      </dgm:t>
    </dgm:pt>
    <dgm:pt modelId="{D35449EE-0B6D-48E5-866B-FAA3A663B6BA}">
      <dgm:prSet phldrT="[Text]"/>
      <dgm:spPr>
        <a:solidFill>
          <a:srgbClr val="92D050">
            <a:alpha val="70000"/>
          </a:srgbClr>
        </a:solidFill>
      </dgm:spPr>
      <dgm:t>
        <a:bodyPr/>
        <a:lstStyle/>
        <a:p>
          <a:r>
            <a:rPr lang="en-GB" b="1" dirty="0">
              <a:solidFill>
                <a:schemeClr val="tx1"/>
              </a:solidFill>
            </a:rPr>
            <a:t>Strategic MASH Subgroup</a:t>
          </a:r>
        </a:p>
      </dgm:t>
    </dgm:pt>
    <dgm:pt modelId="{722CCA59-7733-4A91-BB6A-587D52671DEF}" type="parTrans" cxnId="{5A48FB52-0160-43DE-9332-5BB7BE17CD8D}">
      <dgm:prSet/>
      <dgm:spPr/>
      <dgm:t>
        <a:bodyPr/>
        <a:lstStyle/>
        <a:p>
          <a:endParaRPr lang="en-GB"/>
        </a:p>
      </dgm:t>
    </dgm:pt>
    <dgm:pt modelId="{74B00EAF-0612-44A0-941A-81C0E4887DFA}" type="sibTrans" cxnId="{5A48FB52-0160-43DE-9332-5BB7BE17CD8D}">
      <dgm:prSet/>
      <dgm:spPr/>
      <dgm:t>
        <a:bodyPr/>
        <a:lstStyle/>
        <a:p>
          <a:endParaRPr lang="en-GB"/>
        </a:p>
      </dgm:t>
    </dgm:pt>
    <dgm:pt modelId="{76A02330-315F-4AFE-9483-5E5FAAD51698}" type="asst">
      <dgm:prSet custT="1"/>
      <dgm:spPr>
        <a:solidFill>
          <a:srgbClr val="92D050">
            <a:alpha val="90000"/>
          </a:srgbClr>
        </a:solidFill>
      </dgm:spPr>
      <dgm:t>
        <a:bodyPr/>
        <a:lstStyle/>
        <a:p>
          <a:r>
            <a:rPr lang="en-GB" sz="1200" b="1" dirty="0">
              <a:solidFill>
                <a:schemeClr val="tx1"/>
              </a:solidFill>
            </a:rPr>
            <a:t>Independent Scrutineer</a:t>
          </a:r>
        </a:p>
        <a:p>
          <a:r>
            <a:rPr lang="en-GB" sz="1200" dirty="0">
              <a:solidFill>
                <a:schemeClr val="tx1"/>
              </a:solidFill>
            </a:rPr>
            <a:t>The scrutineer provides support and challenge at both strategic and operational level.</a:t>
          </a:r>
        </a:p>
      </dgm:t>
    </dgm:pt>
    <dgm:pt modelId="{E7840F35-7A02-43A9-A6F1-1AC4B4B40CB3}" type="parTrans" cxnId="{81E5D745-39D3-455D-9435-181CE83A2C6A}">
      <dgm:prSet/>
      <dgm:spPr/>
      <dgm:t>
        <a:bodyPr/>
        <a:lstStyle/>
        <a:p>
          <a:endParaRPr lang="en-GB"/>
        </a:p>
      </dgm:t>
    </dgm:pt>
    <dgm:pt modelId="{09CEF08B-E299-46E4-9EE7-CA61C440C566}" type="sibTrans" cxnId="{81E5D745-39D3-455D-9435-181CE83A2C6A}">
      <dgm:prSet/>
      <dgm:spPr/>
      <dgm:t>
        <a:bodyPr/>
        <a:lstStyle/>
        <a:p>
          <a:endParaRPr lang="en-GB"/>
        </a:p>
      </dgm:t>
    </dgm:pt>
    <dgm:pt modelId="{C54B4D3D-CD91-4FE5-8348-D031FD5A41D2}">
      <dgm:prSet/>
      <dgm:spPr/>
      <dgm:t>
        <a:bodyPr/>
        <a:lstStyle/>
        <a:p>
          <a:r>
            <a:rPr lang="en-GB" dirty="0">
              <a:solidFill>
                <a:schemeClr val="tx1"/>
              </a:solidFill>
            </a:rPr>
            <a:t>Multi-Agency Safeguarding Hub (MASH)</a:t>
          </a:r>
        </a:p>
      </dgm:t>
    </dgm:pt>
    <dgm:pt modelId="{C220C635-6F55-4FCD-B3E5-940B0D202CC3}" type="parTrans" cxnId="{888A52B2-DACC-4CDD-9578-EA2E098099C2}">
      <dgm:prSet/>
      <dgm:spPr/>
      <dgm:t>
        <a:bodyPr/>
        <a:lstStyle/>
        <a:p>
          <a:endParaRPr lang="en-GB"/>
        </a:p>
      </dgm:t>
    </dgm:pt>
    <dgm:pt modelId="{377A790F-D646-4123-A8DD-43AF8B2717D4}" type="sibTrans" cxnId="{888A52B2-DACC-4CDD-9578-EA2E098099C2}">
      <dgm:prSet/>
      <dgm:spPr/>
      <dgm:t>
        <a:bodyPr/>
        <a:lstStyle/>
        <a:p>
          <a:endParaRPr lang="en-GB"/>
        </a:p>
      </dgm:t>
    </dgm:pt>
    <dgm:pt modelId="{3AFC1474-335A-43D6-A3B9-2893647C5E70}" type="pres">
      <dgm:prSet presAssocID="{9E410723-FCE1-4F3B-B736-C46B6A827A25}" presName="hierChild1" presStyleCnt="0">
        <dgm:presLayoutVars>
          <dgm:orgChart val="1"/>
          <dgm:chPref val="1"/>
          <dgm:dir/>
          <dgm:animOne val="branch"/>
          <dgm:animLvl val="lvl"/>
          <dgm:resizeHandles/>
        </dgm:presLayoutVars>
      </dgm:prSet>
      <dgm:spPr/>
    </dgm:pt>
    <dgm:pt modelId="{C56CA006-8254-45FD-955F-C51A99E73E10}" type="pres">
      <dgm:prSet presAssocID="{B08D98E7-49C5-4DD6-BB31-72CA14120215}" presName="hierRoot1" presStyleCnt="0">
        <dgm:presLayoutVars>
          <dgm:hierBranch val="init"/>
        </dgm:presLayoutVars>
      </dgm:prSet>
      <dgm:spPr/>
    </dgm:pt>
    <dgm:pt modelId="{CBBB3AA6-E89E-4E56-A14F-C2AB5094807F}" type="pres">
      <dgm:prSet presAssocID="{B08D98E7-49C5-4DD6-BB31-72CA14120215}" presName="rootComposite1" presStyleCnt="0"/>
      <dgm:spPr/>
    </dgm:pt>
    <dgm:pt modelId="{4FDD145E-239A-4B26-B22E-F638A5CF89A5}" type="pres">
      <dgm:prSet presAssocID="{B08D98E7-49C5-4DD6-BB31-72CA14120215}" presName="rootText1" presStyleLbl="node0" presStyleIdx="0" presStyleCnt="1" custScaleX="207569" custLinFactNeighborX="-405" custLinFactNeighborY="-16952">
        <dgm:presLayoutVars>
          <dgm:chPref val="3"/>
        </dgm:presLayoutVars>
      </dgm:prSet>
      <dgm:spPr/>
    </dgm:pt>
    <dgm:pt modelId="{A73037E3-4480-427C-8D46-0390AE3EA4A5}" type="pres">
      <dgm:prSet presAssocID="{B08D98E7-49C5-4DD6-BB31-72CA14120215}" presName="rootConnector1" presStyleLbl="node1" presStyleIdx="0" presStyleCnt="0"/>
      <dgm:spPr/>
    </dgm:pt>
    <dgm:pt modelId="{695DA592-AA6C-4651-BD35-0906FA669F1F}" type="pres">
      <dgm:prSet presAssocID="{B08D98E7-49C5-4DD6-BB31-72CA14120215}" presName="hierChild2" presStyleCnt="0"/>
      <dgm:spPr/>
    </dgm:pt>
    <dgm:pt modelId="{3F3BB5BF-7112-42E9-9922-49C6667B7E14}" type="pres">
      <dgm:prSet presAssocID="{C42A24C6-DB04-4957-AC6A-F50E86D7D8B0}" presName="Name37" presStyleLbl="parChTrans1D2" presStyleIdx="0" presStyleCnt="7"/>
      <dgm:spPr/>
    </dgm:pt>
    <dgm:pt modelId="{BA6CD39C-FAD6-4A31-BDA1-A5951CA28ACC}" type="pres">
      <dgm:prSet presAssocID="{48720822-BE6F-45E5-BB7C-D9F4C6FF00E9}" presName="hierRoot2" presStyleCnt="0">
        <dgm:presLayoutVars>
          <dgm:hierBranch val="init"/>
        </dgm:presLayoutVars>
      </dgm:prSet>
      <dgm:spPr/>
    </dgm:pt>
    <dgm:pt modelId="{C1372B7D-78CC-4196-A0A2-0A4A0321C951}" type="pres">
      <dgm:prSet presAssocID="{48720822-BE6F-45E5-BB7C-D9F4C6FF00E9}" presName="rootComposite" presStyleCnt="0"/>
      <dgm:spPr/>
    </dgm:pt>
    <dgm:pt modelId="{FEDACB46-E5DC-426F-BE59-B129EA818CDC}" type="pres">
      <dgm:prSet presAssocID="{48720822-BE6F-45E5-BB7C-D9F4C6FF00E9}" presName="rootText" presStyleLbl="node2" presStyleIdx="0" presStyleCnt="4" custLinFactNeighborX="-1400" custLinFactNeighborY="23502">
        <dgm:presLayoutVars>
          <dgm:chPref val="3"/>
        </dgm:presLayoutVars>
      </dgm:prSet>
      <dgm:spPr/>
    </dgm:pt>
    <dgm:pt modelId="{D907259B-CA3C-48FA-853B-2A9322982ADC}" type="pres">
      <dgm:prSet presAssocID="{48720822-BE6F-45E5-BB7C-D9F4C6FF00E9}" presName="rootConnector" presStyleLbl="node2" presStyleIdx="0" presStyleCnt="4"/>
      <dgm:spPr/>
    </dgm:pt>
    <dgm:pt modelId="{3F37F741-E4D5-46D1-9DAB-860649234F30}" type="pres">
      <dgm:prSet presAssocID="{48720822-BE6F-45E5-BB7C-D9F4C6FF00E9}" presName="hierChild4" presStyleCnt="0"/>
      <dgm:spPr/>
    </dgm:pt>
    <dgm:pt modelId="{2BD8D003-02A3-40E5-9672-E856F39A5A36}" type="pres">
      <dgm:prSet presAssocID="{48720822-BE6F-45E5-BB7C-D9F4C6FF00E9}" presName="hierChild5" presStyleCnt="0"/>
      <dgm:spPr/>
    </dgm:pt>
    <dgm:pt modelId="{2FF1FDEC-AD3D-4EEF-9738-14BC708BF7DF}" type="pres">
      <dgm:prSet presAssocID="{99A7D1F2-C511-4BDA-987B-CF64D33D1374}" presName="Name37" presStyleLbl="parChTrans1D2" presStyleIdx="1" presStyleCnt="7"/>
      <dgm:spPr/>
    </dgm:pt>
    <dgm:pt modelId="{9DDEC352-F184-4894-8B6D-FE3EBA9A8C69}" type="pres">
      <dgm:prSet presAssocID="{45E88915-2E33-49BD-85EE-A9C808F87A0A}" presName="hierRoot2" presStyleCnt="0">
        <dgm:presLayoutVars>
          <dgm:hierBranch val="init"/>
        </dgm:presLayoutVars>
      </dgm:prSet>
      <dgm:spPr/>
    </dgm:pt>
    <dgm:pt modelId="{1A49BE88-0862-4394-8986-F0C6FD695512}" type="pres">
      <dgm:prSet presAssocID="{45E88915-2E33-49BD-85EE-A9C808F87A0A}" presName="rootComposite" presStyleCnt="0"/>
      <dgm:spPr/>
    </dgm:pt>
    <dgm:pt modelId="{3081E126-244F-4C2F-99C4-F55D1A3448A4}" type="pres">
      <dgm:prSet presAssocID="{45E88915-2E33-49BD-85EE-A9C808F87A0A}" presName="rootText" presStyleLbl="node2" presStyleIdx="1" presStyleCnt="4" custLinFactNeighborX="2296" custLinFactNeighborY="23502">
        <dgm:presLayoutVars>
          <dgm:chPref val="3"/>
        </dgm:presLayoutVars>
      </dgm:prSet>
      <dgm:spPr/>
    </dgm:pt>
    <dgm:pt modelId="{58FCD9FC-68B5-4101-B097-6C90F7D0205F}" type="pres">
      <dgm:prSet presAssocID="{45E88915-2E33-49BD-85EE-A9C808F87A0A}" presName="rootConnector" presStyleLbl="node2" presStyleIdx="1" presStyleCnt="4"/>
      <dgm:spPr/>
    </dgm:pt>
    <dgm:pt modelId="{00EEB567-873D-4EAE-98DA-4760235FC732}" type="pres">
      <dgm:prSet presAssocID="{45E88915-2E33-49BD-85EE-A9C808F87A0A}" presName="hierChild4" presStyleCnt="0"/>
      <dgm:spPr/>
    </dgm:pt>
    <dgm:pt modelId="{CFAB3FF4-0D0E-40DF-AC50-C7E05E4B204A}" type="pres">
      <dgm:prSet presAssocID="{45E88915-2E33-49BD-85EE-A9C808F87A0A}" presName="hierChild5" presStyleCnt="0"/>
      <dgm:spPr/>
    </dgm:pt>
    <dgm:pt modelId="{FD8BDDFB-2166-4E56-8A7D-C356C058C459}" type="pres">
      <dgm:prSet presAssocID="{722CCA59-7733-4A91-BB6A-587D52671DEF}" presName="Name37" presStyleLbl="parChTrans1D2" presStyleIdx="2" presStyleCnt="7"/>
      <dgm:spPr/>
    </dgm:pt>
    <dgm:pt modelId="{9FAC93BE-65EC-45C5-B715-D0192BEE6D14}" type="pres">
      <dgm:prSet presAssocID="{D35449EE-0B6D-48E5-866B-FAA3A663B6BA}" presName="hierRoot2" presStyleCnt="0">
        <dgm:presLayoutVars>
          <dgm:hierBranch val="init"/>
        </dgm:presLayoutVars>
      </dgm:prSet>
      <dgm:spPr/>
    </dgm:pt>
    <dgm:pt modelId="{9E1744DD-DDA5-45A1-B527-D549044795BC}" type="pres">
      <dgm:prSet presAssocID="{D35449EE-0B6D-48E5-866B-FAA3A663B6BA}" presName="rootComposite" presStyleCnt="0"/>
      <dgm:spPr/>
    </dgm:pt>
    <dgm:pt modelId="{54E5BDB7-CEB7-4855-AE5D-BF43B5091C06}" type="pres">
      <dgm:prSet presAssocID="{D35449EE-0B6D-48E5-866B-FAA3A663B6BA}" presName="rootText" presStyleLbl="node2" presStyleIdx="2" presStyleCnt="4" custLinFactNeighborX="-2002" custLinFactNeighborY="23502">
        <dgm:presLayoutVars>
          <dgm:chPref val="3"/>
        </dgm:presLayoutVars>
      </dgm:prSet>
      <dgm:spPr/>
    </dgm:pt>
    <dgm:pt modelId="{3E38DBC6-DED7-425F-8421-CE1398D6B7E3}" type="pres">
      <dgm:prSet presAssocID="{D35449EE-0B6D-48E5-866B-FAA3A663B6BA}" presName="rootConnector" presStyleLbl="node2" presStyleIdx="2" presStyleCnt="4"/>
      <dgm:spPr/>
    </dgm:pt>
    <dgm:pt modelId="{A1031BD3-893F-4F4E-9FA6-25AD16E3EFF4}" type="pres">
      <dgm:prSet presAssocID="{D35449EE-0B6D-48E5-866B-FAA3A663B6BA}" presName="hierChild4" presStyleCnt="0"/>
      <dgm:spPr/>
    </dgm:pt>
    <dgm:pt modelId="{8781D721-AEB6-4058-BF03-0196FAF35805}" type="pres">
      <dgm:prSet presAssocID="{C220C635-6F55-4FCD-B3E5-940B0D202CC3}" presName="Name37" presStyleLbl="parChTrans1D3" presStyleIdx="0" presStyleCnt="2"/>
      <dgm:spPr/>
    </dgm:pt>
    <dgm:pt modelId="{F872561C-F888-4AFF-B4BE-45A77CCDC510}" type="pres">
      <dgm:prSet presAssocID="{C54B4D3D-CD91-4FE5-8348-D031FD5A41D2}" presName="hierRoot2" presStyleCnt="0">
        <dgm:presLayoutVars>
          <dgm:hierBranch val="init"/>
        </dgm:presLayoutVars>
      </dgm:prSet>
      <dgm:spPr/>
    </dgm:pt>
    <dgm:pt modelId="{2BA7B5F2-7D96-4CCD-9DE2-9324F6EE840F}" type="pres">
      <dgm:prSet presAssocID="{C54B4D3D-CD91-4FE5-8348-D031FD5A41D2}" presName="rootComposite" presStyleCnt="0"/>
      <dgm:spPr/>
    </dgm:pt>
    <dgm:pt modelId="{4F08CF2E-1A23-4DBE-989F-F88E9879A417}" type="pres">
      <dgm:prSet presAssocID="{C54B4D3D-CD91-4FE5-8348-D031FD5A41D2}" presName="rootText" presStyleLbl="node3" presStyleIdx="0" presStyleCnt="2" custLinFactNeighborX="-1592" custLinFactNeighborY="-8903">
        <dgm:presLayoutVars>
          <dgm:chPref val="3"/>
        </dgm:presLayoutVars>
      </dgm:prSet>
      <dgm:spPr/>
    </dgm:pt>
    <dgm:pt modelId="{A084AAD7-5914-4E9F-ACCB-099D2E33BDF5}" type="pres">
      <dgm:prSet presAssocID="{C54B4D3D-CD91-4FE5-8348-D031FD5A41D2}" presName="rootConnector" presStyleLbl="node3" presStyleIdx="0" presStyleCnt="2"/>
      <dgm:spPr/>
    </dgm:pt>
    <dgm:pt modelId="{D1045178-EC50-47F6-B8A6-2E7A317DDCC7}" type="pres">
      <dgm:prSet presAssocID="{C54B4D3D-CD91-4FE5-8348-D031FD5A41D2}" presName="hierChild4" presStyleCnt="0"/>
      <dgm:spPr/>
    </dgm:pt>
    <dgm:pt modelId="{5BD2B971-C95E-4B94-AC8A-0BE95CA4BFA0}" type="pres">
      <dgm:prSet presAssocID="{C54B4D3D-CD91-4FE5-8348-D031FD5A41D2}" presName="hierChild5" presStyleCnt="0"/>
      <dgm:spPr/>
    </dgm:pt>
    <dgm:pt modelId="{80B8C7FC-E785-4070-A23F-5E114BB5C493}" type="pres">
      <dgm:prSet presAssocID="{D35449EE-0B6D-48E5-866B-FAA3A663B6BA}" presName="hierChild5" presStyleCnt="0"/>
      <dgm:spPr/>
    </dgm:pt>
    <dgm:pt modelId="{6EB7DCEE-FF8F-453A-AC33-E62F8285A000}" type="pres">
      <dgm:prSet presAssocID="{4B7C16BA-9BBB-4C7D-AFFF-1E79594AA8F1}" presName="Name37" presStyleLbl="parChTrans1D2" presStyleIdx="3" presStyleCnt="7"/>
      <dgm:spPr/>
    </dgm:pt>
    <dgm:pt modelId="{1064AB20-F008-4428-8F45-BBF66AAA7274}" type="pres">
      <dgm:prSet presAssocID="{7690615D-A8EE-47D8-B355-94B892F89B94}" presName="hierRoot2" presStyleCnt="0">
        <dgm:presLayoutVars>
          <dgm:hierBranch val="init"/>
        </dgm:presLayoutVars>
      </dgm:prSet>
      <dgm:spPr/>
    </dgm:pt>
    <dgm:pt modelId="{83E75A7A-EAD0-4F0C-BEFC-66A71561029F}" type="pres">
      <dgm:prSet presAssocID="{7690615D-A8EE-47D8-B355-94B892F89B94}" presName="rootComposite" presStyleCnt="0"/>
      <dgm:spPr/>
    </dgm:pt>
    <dgm:pt modelId="{4B441DEC-F49D-40B3-AE59-CFE4DD0E5D42}" type="pres">
      <dgm:prSet presAssocID="{7690615D-A8EE-47D8-B355-94B892F89B94}" presName="rootText" presStyleLbl="node2" presStyleIdx="3" presStyleCnt="4" custLinFactNeighborX="-2303" custLinFactNeighborY="23502">
        <dgm:presLayoutVars>
          <dgm:chPref val="3"/>
        </dgm:presLayoutVars>
      </dgm:prSet>
      <dgm:spPr/>
    </dgm:pt>
    <dgm:pt modelId="{625123AB-529F-413D-9CC1-A7E3E32F5DA4}" type="pres">
      <dgm:prSet presAssocID="{7690615D-A8EE-47D8-B355-94B892F89B94}" presName="rootConnector" presStyleLbl="node2" presStyleIdx="3" presStyleCnt="4"/>
      <dgm:spPr/>
    </dgm:pt>
    <dgm:pt modelId="{82AB8A57-5C1F-44FC-A858-48FEF0B5B9F5}" type="pres">
      <dgm:prSet presAssocID="{7690615D-A8EE-47D8-B355-94B892F89B94}" presName="hierChild4" presStyleCnt="0"/>
      <dgm:spPr/>
    </dgm:pt>
    <dgm:pt modelId="{A9906C78-51EE-4B48-B757-E0543F75B894}" type="pres">
      <dgm:prSet presAssocID="{9A37C1E0-456A-4AF0-BE7A-E43F5BC624DB}" presName="Name37" presStyleLbl="parChTrans1D3" presStyleIdx="1" presStyleCnt="2"/>
      <dgm:spPr/>
    </dgm:pt>
    <dgm:pt modelId="{AC3EEA16-0640-4E7C-A64B-8AD8B8C44465}" type="pres">
      <dgm:prSet presAssocID="{3E6E6226-1A6A-48E7-A8C4-132309C086B8}" presName="hierRoot2" presStyleCnt="0">
        <dgm:presLayoutVars>
          <dgm:hierBranch val="init"/>
        </dgm:presLayoutVars>
      </dgm:prSet>
      <dgm:spPr/>
    </dgm:pt>
    <dgm:pt modelId="{B4FA31C6-99ED-4710-930F-482BB2524681}" type="pres">
      <dgm:prSet presAssocID="{3E6E6226-1A6A-48E7-A8C4-132309C086B8}" presName="rootComposite" presStyleCnt="0"/>
      <dgm:spPr/>
    </dgm:pt>
    <dgm:pt modelId="{D3863F00-FE70-4182-A4FA-A47AEA56E293}" type="pres">
      <dgm:prSet presAssocID="{3E6E6226-1A6A-48E7-A8C4-132309C086B8}" presName="rootText" presStyleLbl="node3" presStyleIdx="1" presStyleCnt="2" custLinFactNeighborX="-2693" custLinFactNeighborY="-10126">
        <dgm:presLayoutVars>
          <dgm:chPref val="3"/>
        </dgm:presLayoutVars>
      </dgm:prSet>
      <dgm:spPr/>
    </dgm:pt>
    <dgm:pt modelId="{3DCF7AF6-A954-4494-A195-84CE77A20929}" type="pres">
      <dgm:prSet presAssocID="{3E6E6226-1A6A-48E7-A8C4-132309C086B8}" presName="rootConnector" presStyleLbl="node3" presStyleIdx="1" presStyleCnt="2"/>
      <dgm:spPr/>
    </dgm:pt>
    <dgm:pt modelId="{5CF4B94A-749F-40E6-B2B3-D710ABD683B5}" type="pres">
      <dgm:prSet presAssocID="{3E6E6226-1A6A-48E7-A8C4-132309C086B8}" presName="hierChild4" presStyleCnt="0"/>
      <dgm:spPr/>
    </dgm:pt>
    <dgm:pt modelId="{AD2B9695-C397-4DBE-85F4-8BFB7DD185BF}" type="pres">
      <dgm:prSet presAssocID="{3E6E6226-1A6A-48E7-A8C4-132309C086B8}" presName="hierChild5" presStyleCnt="0"/>
      <dgm:spPr/>
    </dgm:pt>
    <dgm:pt modelId="{D584341D-4B78-4834-93D8-6973A1CB21C7}" type="pres">
      <dgm:prSet presAssocID="{7690615D-A8EE-47D8-B355-94B892F89B94}" presName="hierChild5" presStyleCnt="0"/>
      <dgm:spPr/>
    </dgm:pt>
    <dgm:pt modelId="{E6D115E0-91EB-41B3-B9E0-8BBE0924AC35}" type="pres">
      <dgm:prSet presAssocID="{B08D98E7-49C5-4DD6-BB31-72CA14120215}" presName="hierChild3" presStyleCnt="0"/>
      <dgm:spPr/>
    </dgm:pt>
    <dgm:pt modelId="{64F230BF-2108-4FBA-BB5B-6190D03AE4B3}" type="pres">
      <dgm:prSet presAssocID="{6EFBDF95-6E59-4D3D-AFDC-B4CB9D46F1B8}" presName="Name111" presStyleLbl="parChTrans1D2" presStyleIdx="4" presStyleCnt="7"/>
      <dgm:spPr/>
    </dgm:pt>
    <dgm:pt modelId="{8EC36A2F-D81C-459D-9684-72039C8F157F}" type="pres">
      <dgm:prSet presAssocID="{64CC6180-5AD7-4BEA-B0CB-1D870A2D4539}" presName="hierRoot3" presStyleCnt="0">
        <dgm:presLayoutVars>
          <dgm:hierBranch val="init"/>
        </dgm:presLayoutVars>
      </dgm:prSet>
      <dgm:spPr/>
    </dgm:pt>
    <dgm:pt modelId="{3A5BA4C5-D815-46EA-B173-55D0A05C8C93}" type="pres">
      <dgm:prSet presAssocID="{64CC6180-5AD7-4BEA-B0CB-1D870A2D4539}" presName="rootComposite3" presStyleCnt="0"/>
      <dgm:spPr/>
    </dgm:pt>
    <dgm:pt modelId="{5D9AFBCB-CE30-4107-9D26-AB8D017FED8B}" type="pres">
      <dgm:prSet presAssocID="{64CC6180-5AD7-4BEA-B0CB-1D870A2D4539}" presName="rootText3" presStyleLbl="asst1" presStyleIdx="0" presStyleCnt="3" custScaleX="207607" custLinFactX="17310" custLinFactNeighborX="100000" custLinFactNeighborY="-3773">
        <dgm:presLayoutVars>
          <dgm:chPref val="3"/>
        </dgm:presLayoutVars>
      </dgm:prSet>
      <dgm:spPr/>
    </dgm:pt>
    <dgm:pt modelId="{86E2797B-219F-4FB9-B95F-406F29C76ED3}" type="pres">
      <dgm:prSet presAssocID="{64CC6180-5AD7-4BEA-B0CB-1D870A2D4539}" presName="rootConnector3" presStyleLbl="asst1" presStyleIdx="0" presStyleCnt="3"/>
      <dgm:spPr/>
    </dgm:pt>
    <dgm:pt modelId="{AB84BBE6-4D98-4E0C-A663-591B4B673837}" type="pres">
      <dgm:prSet presAssocID="{64CC6180-5AD7-4BEA-B0CB-1D870A2D4539}" presName="hierChild6" presStyleCnt="0"/>
      <dgm:spPr/>
    </dgm:pt>
    <dgm:pt modelId="{F308DF1C-CF63-4177-BF5C-9119B71EE7F5}" type="pres">
      <dgm:prSet presAssocID="{64CC6180-5AD7-4BEA-B0CB-1D870A2D4539}" presName="hierChild7" presStyleCnt="0"/>
      <dgm:spPr/>
    </dgm:pt>
    <dgm:pt modelId="{3F1A2E20-F7BA-487C-B2C0-A04CD3121DF6}" type="pres">
      <dgm:prSet presAssocID="{E7840F35-7A02-43A9-A6F1-1AC4B4B40CB3}" presName="Name111" presStyleLbl="parChTrans1D2" presStyleIdx="5" presStyleCnt="7"/>
      <dgm:spPr/>
    </dgm:pt>
    <dgm:pt modelId="{79A515E0-A476-43C6-8496-378D2F355009}" type="pres">
      <dgm:prSet presAssocID="{76A02330-315F-4AFE-9483-5E5FAAD51698}" presName="hierRoot3" presStyleCnt="0">
        <dgm:presLayoutVars>
          <dgm:hierBranch val="init"/>
        </dgm:presLayoutVars>
      </dgm:prSet>
      <dgm:spPr/>
    </dgm:pt>
    <dgm:pt modelId="{1E22D1B7-1785-4377-80FA-0C0A08841E97}" type="pres">
      <dgm:prSet presAssocID="{76A02330-315F-4AFE-9483-5E5FAAD51698}" presName="rootComposite3" presStyleCnt="0"/>
      <dgm:spPr/>
    </dgm:pt>
    <dgm:pt modelId="{68661795-76BF-4EF5-A203-F9853C2E2C89}" type="pres">
      <dgm:prSet presAssocID="{76A02330-315F-4AFE-9483-5E5FAAD51698}" presName="rootText3" presStyleLbl="asst1" presStyleIdx="1" presStyleCnt="3" custScaleX="154750" custLinFactX="706" custLinFactNeighborX="100000" custLinFactNeighborY="-67299">
        <dgm:presLayoutVars>
          <dgm:chPref val="3"/>
        </dgm:presLayoutVars>
      </dgm:prSet>
      <dgm:spPr/>
    </dgm:pt>
    <dgm:pt modelId="{7BE1556D-3E28-49F9-B313-A153057DBE28}" type="pres">
      <dgm:prSet presAssocID="{76A02330-315F-4AFE-9483-5E5FAAD51698}" presName="rootConnector3" presStyleLbl="asst1" presStyleIdx="1" presStyleCnt="3"/>
      <dgm:spPr/>
    </dgm:pt>
    <dgm:pt modelId="{1724CF78-9AD1-4483-BA7F-DE086E2E54E9}" type="pres">
      <dgm:prSet presAssocID="{76A02330-315F-4AFE-9483-5E5FAAD51698}" presName="hierChild6" presStyleCnt="0"/>
      <dgm:spPr/>
    </dgm:pt>
    <dgm:pt modelId="{84C62FC8-1EEE-473B-999D-730563A711B0}" type="pres">
      <dgm:prSet presAssocID="{76A02330-315F-4AFE-9483-5E5FAAD51698}" presName="hierChild7" presStyleCnt="0"/>
      <dgm:spPr/>
    </dgm:pt>
    <dgm:pt modelId="{FFA7C499-60AA-46E4-AACD-3860E96D4D97}" type="pres">
      <dgm:prSet presAssocID="{DF9875DF-5AA2-4DE8-8624-1774E6413D27}" presName="Name111" presStyleLbl="parChTrans1D2" presStyleIdx="6" presStyleCnt="7"/>
      <dgm:spPr/>
    </dgm:pt>
    <dgm:pt modelId="{FAF27F4E-18B9-4169-A73F-27CA002B0C5D}" type="pres">
      <dgm:prSet presAssocID="{4E165FD1-6F68-4315-BE8E-F80891CCD293}" presName="hierRoot3" presStyleCnt="0">
        <dgm:presLayoutVars>
          <dgm:hierBranch val="init"/>
        </dgm:presLayoutVars>
      </dgm:prSet>
      <dgm:spPr/>
    </dgm:pt>
    <dgm:pt modelId="{5643887F-09DD-4F0A-AB07-4F6FFEB13189}" type="pres">
      <dgm:prSet presAssocID="{4E165FD1-6F68-4315-BE8E-F80891CCD293}" presName="rootComposite3" presStyleCnt="0"/>
      <dgm:spPr/>
    </dgm:pt>
    <dgm:pt modelId="{6D52E949-CA9A-4115-AE54-81108601DC87}" type="pres">
      <dgm:prSet presAssocID="{4E165FD1-6F68-4315-BE8E-F80891CCD293}" presName="rootText3" presStyleLbl="asst1" presStyleIdx="2" presStyleCnt="3" custScaleX="209482" custLinFactX="17310" custLinFactNeighborX="100000" custLinFactNeighborY="-12370">
        <dgm:presLayoutVars>
          <dgm:chPref val="3"/>
        </dgm:presLayoutVars>
      </dgm:prSet>
      <dgm:spPr/>
    </dgm:pt>
    <dgm:pt modelId="{D70B5589-8BF5-4828-8F6B-BFE168C0AC6B}" type="pres">
      <dgm:prSet presAssocID="{4E165FD1-6F68-4315-BE8E-F80891CCD293}" presName="rootConnector3" presStyleLbl="asst1" presStyleIdx="2" presStyleCnt="3"/>
      <dgm:spPr/>
    </dgm:pt>
    <dgm:pt modelId="{C210559F-D43D-4B6C-BD5B-9E541DCAFA50}" type="pres">
      <dgm:prSet presAssocID="{4E165FD1-6F68-4315-BE8E-F80891CCD293}" presName="hierChild6" presStyleCnt="0"/>
      <dgm:spPr/>
    </dgm:pt>
    <dgm:pt modelId="{E2F5B341-6F9C-472E-96BB-92EAEB376CA0}" type="pres">
      <dgm:prSet presAssocID="{4E165FD1-6F68-4315-BE8E-F80891CCD293}" presName="hierChild7" presStyleCnt="0"/>
      <dgm:spPr/>
    </dgm:pt>
  </dgm:ptLst>
  <dgm:cxnLst>
    <dgm:cxn modelId="{C6317903-DD74-4257-8363-5D3E7AC79A57}" srcId="{B08D98E7-49C5-4DD6-BB31-72CA14120215}" destId="{64CC6180-5AD7-4BEA-B0CB-1D870A2D4539}" srcOrd="0" destOrd="0" parTransId="{6EFBDF95-6E59-4D3D-AFDC-B4CB9D46F1B8}" sibTransId="{E5CD65E6-AECB-4A53-9A01-49B0EF705EEB}"/>
    <dgm:cxn modelId="{875E3008-E5D6-47A5-9ADF-FC692BC24B22}" type="presOf" srcId="{45E88915-2E33-49BD-85EE-A9C808F87A0A}" destId="{3081E126-244F-4C2F-99C4-F55D1A3448A4}" srcOrd="0" destOrd="0" presId="urn:microsoft.com/office/officeart/2005/8/layout/orgChart1"/>
    <dgm:cxn modelId="{020E7E08-8C96-4517-B0F7-0CFB35F65A28}" type="presOf" srcId="{48720822-BE6F-45E5-BB7C-D9F4C6FF00E9}" destId="{FEDACB46-E5DC-426F-BE59-B129EA818CDC}" srcOrd="0" destOrd="0" presId="urn:microsoft.com/office/officeart/2005/8/layout/orgChart1"/>
    <dgm:cxn modelId="{C120C80C-749E-4937-A3F9-B6B28AEFD014}" type="presOf" srcId="{C54B4D3D-CD91-4FE5-8348-D031FD5A41D2}" destId="{4F08CF2E-1A23-4DBE-989F-F88E9879A417}" srcOrd="0" destOrd="0" presId="urn:microsoft.com/office/officeart/2005/8/layout/orgChart1"/>
    <dgm:cxn modelId="{025C890D-21CD-41AB-978C-CE854BF557B2}" type="presOf" srcId="{C54B4D3D-CD91-4FE5-8348-D031FD5A41D2}" destId="{A084AAD7-5914-4E9F-ACCB-099D2E33BDF5}" srcOrd="1" destOrd="0" presId="urn:microsoft.com/office/officeart/2005/8/layout/orgChart1"/>
    <dgm:cxn modelId="{8CFFDC0D-B12B-40D8-92F9-B6EBCB47FC36}" srcId="{B08D98E7-49C5-4DD6-BB31-72CA14120215}" destId="{7690615D-A8EE-47D8-B355-94B892F89B94}" srcOrd="6" destOrd="0" parTransId="{4B7C16BA-9BBB-4C7D-AFFF-1E79594AA8F1}" sibTransId="{262D43C0-22B8-4681-8FDA-1B971C9F8684}"/>
    <dgm:cxn modelId="{8A02A618-4B2F-412A-A72E-8373FDA380E2}" srcId="{B08D98E7-49C5-4DD6-BB31-72CA14120215}" destId="{4E165FD1-6F68-4315-BE8E-F80891CCD293}" srcOrd="2" destOrd="0" parTransId="{DF9875DF-5AA2-4DE8-8624-1774E6413D27}" sibTransId="{CC23570F-51FB-437D-A7EF-73AA7789BB96}"/>
    <dgm:cxn modelId="{B720AE1C-14E2-45DD-8749-C7F8C36C6B38}" type="presOf" srcId="{D35449EE-0B6D-48E5-866B-FAA3A663B6BA}" destId="{54E5BDB7-CEB7-4855-AE5D-BF43B5091C06}" srcOrd="0" destOrd="0" presId="urn:microsoft.com/office/officeart/2005/8/layout/orgChart1"/>
    <dgm:cxn modelId="{5CFB031D-77AF-4D4B-A08E-7F76D5E4021C}" type="presOf" srcId="{6EFBDF95-6E59-4D3D-AFDC-B4CB9D46F1B8}" destId="{64F230BF-2108-4FBA-BB5B-6190D03AE4B3}" srcOrd="0" destOrd="0" presId="urn:microsoft.com/office/officeart/2005/8/layout/orgChart1"/>
    <dgm:cxn modelId="{B4DA6B2A-42FF-424E-9A02-900FC954B3B5}" type="presOf" srcId="{45E88915-2E33-49BD-85EE-A9C808F87A0A}" destId="{58FCD9FC-68B5-4101-B097-6C90F7D0205F}" srcOrd="1" destOrd="0" presId="urn:microsoft.com/office/officeart/2005/8/layout/orgChart1"/>
    <dgm:cxn modelId="{2E2E832D-494F-4FC3-A0E0-C287FC3DAF38}" type="presOf" srcId="{4E165FD1-6F68-4315-BE8E-F80891CCD293}" destId="{6D52E949-CA9A-4115-AE54-81108601DC87}" srcOrd="0" destOrd="0" presId="urn:microsoft.com/office/officeart/2005/8/layout/orgChart1"/>
    <dgm:cxn modelId="{88DB6637-B116-4135-A00A-2E2083990FE2}" srcId="{7690615D-A8EE-47D8-B355-94B892F89B94}" destId="{3E6E6226-1A6A-48E7-A8C4-132309C086B8}" srcOrd="0" destOrd="0" parTransId="{9A37C1E0-456A-4AF0-BE7A-E43F5BC624DB}" sibTransId="{96DC5198-67A4-4D2C-98F6-41C790A7185C}"/>
    <dgm:cxn modelId="{EA425739-789E-479C-8F79-DBF04568E59B}" type="presOf" srcId="{76A02330-315F-4AFE-9483-5E5FAAD51698}" destId="{68661795-76BF-4EF5-A203-F9853C2E2C89}" srcOrd="0" destOrd="0" presId="urn:microsoft.com/office/officeart/2005/8/layout/orgChart1"/>
    <dgm:cxn modelId="{81E5D745-39D3-455D-9435-181CE83A2C6A}" srcId="{B08D98E7-49C5-4DD6-BB31-72CA14120215}" destId="{76A02330-315F-4AFE-9483-5E5FAAD51698}" srcOrd="1" destOrd="0" parTransId="{E7840F35-7A02-43A9-A6F1-1AC4B4B40CB3}" sibTransId="{09CEF08B-E299-46E4-9EE7-CA61C440C566}"/>
    <dgm:cxn modelId="{6807286C-7FAA-4E4E-81BE-6EDCBACEBFBD}" type="presOf" srcId="{3E6E6226-1A6A-48E7-A8C4-132309C086B8}" destId="{3DCF7AF6-A954-4494-A195-84CE77A20929}" srcOrd="1" destOrd="0" presId="urn:microsoft.com/office/officeart/2005/8/layout/orgChart1"/>
    <dgm:cxn modelId="{AC9DE46C-BFF4-465C-A35F-1073FB2A3132}" type="presOf" srcId="{C220C635-6F55-4FCD-B3E5-940B0D202CC3}" destId="{8781D721-AEB6-4058-BF03-0196FAF35805}" srcOrd="0" destOrd="0" presId="urn:microsoft.com/office/officeart/2005/8/layout/orgChart1"/>
    <dgm:cxn modelId="{5A48FB52-0160-43DE-9332-5BB7BE17CD8D}" srcId="{B08D98E7-49C5-4DD6-BB31-72CA14120215}" destId="{D35449EE-0B6D-48E5-866B-FAA3A663B6BA}" srcOrd="5" destOrd="0" parTransId="{722CCA59-7733-4A91-BB6A-587D52671DEF}" sibTransId="{74B00EAF-0612-44A0-941A-81C0E4887DFA}"/>
    <dgm:cxn modelId="{E0DF6777-E77A-4586-B52D-43E9DF9862FF}" type="presOf" srcId="{B08D98E7-49C5-4DD6-BB31-72CA14120215}" destId="{A73037E3-4480-427C-8D46-0390AE3EA4A5}" srcOrd="1" destOrd="0" presId="urn:microsoft.com/office/officeart/2005/8/layout/orgChart1"/>
    <dgm:cxn modelId="{F1FE547C-AA7F-489D-9B4C-ECF27809D129}" type="presOf" srcId="{C42A24C6-DB04-4957-AC6A-F50E86D7D8B0}" destId="{3F3BB5BF-7112-42E9-9922-49C6667B7E14}" srcOrd="0" destOrd="0" presId="urn:microsoft.com/office/officeart/2005/8/layout/orgChart1"/>
    <dgm:cxn modelId="{E394D57C-A845-4534-AE65-CE35AA0C5FB0}" type="presOf" srcId="{64CC6180-5AD7-4BEA-B0CB-1D870A2D4539}" destId="{86E2797B-219F-4FB9-B95F-406F29C76ED3}" srcOrd="1" destOrd="0" presId="urn:microsoft.com/office/officeart/2005/8/layout/orgChart1"/>
    <dgm:cxn modelId="{9893AA7E-104F-4D15-A4A7-6FA3EA460883}" type="presOf" srcId="{4B7C16BA-9BBB-4C7D-AFFF-1E79594AA8F1}" destId="{6EB7DCEE-FF8F-453A-AC33-E62F8285A000}" srcOrd="0" destOrd="0" presId="urn:microsoft.com/office/officeart/2005/8/layout/orgChart1"/>
    <dgm:cxn modelId="{98A4588A-E362-41BE-889A-2D0EAAD5DC5F}" srcId="{9E410723-FCE1-4F3B-B736-C46B6A827A25}" destId="{B08D98E7-49C5-4DD6-BB31-72CA14120215}" srcOrd="0" destOrd="0" parTransId="{C0C23273-AD28-499B-9877-C59598DED1FA}" sibTransId="{EE111D29-6EA4-4C22-AA88-B03B2BC74A1E}"/>
    <dgm:cxn modelId="{36880793-9678-441C-BE1B-9CA91BDC5F69}" srcId="{B08D98E7-49C5-4DD6-BB31-72CA14120215}" destId="{45E88915-2E33-49BD-85EE-A9C808F87A0A}" srcOrd="4" destOrd="0" parTransId="{99A7D1F2-C511-4BDA-987B-CF64D33D1374}" sibTransId="{6E1F3B72-8518-43F7-8F55-9D474D951C71}"/>
    <dgm:cxn modelId="{45001EA7-E19B-4910-B158-FE6535874152}" type="presOf" srcId="{E7840F35-7A02-43A9-A6F1-1AC4B4B40CB3}" destId="{3F1A2E20-F7BA-487C-B2C0-A04CD3121DF6}" srcOrd="0" destOrd="0" presId="urn:microsoft.com/office/officeart/2005/8/layout/orgChart1"/>
    <dgm:cxn modelId="{7ACD41A7-66BD-4E1B-B674-BB74A9620345}" type="presOf" srcId="{9A37C1E0-456A-4AF0-BE7A-E43F5BC624DB}" destId="{A9906C78-51EE-4B48-B757-E0543F75B894}" srcOrd="0" destOrd="0" presId="urn:microsoft.com/office/officeart/2005/8/layout/orgChart1"/>
    <dgm:cxn modelId="{01207BA8-B8C8-48F7-9A89-EA884AA47694}" type="presOf" srcId="{4E165FD1-6F68-4315-BE8E-F80891CCD293}" destId="{D70B5589-8BF5-4828-8F6B-BFE168C0AC6B}" srcOrd="1" destOrd="0" presId="urn:microsoft.com/office/officeart/2005/8/layout/orgChart1"/>
    <dgm:cxn modelId="{888A52B2-DACC-4CDD-9578-EA2E098099C2}" srcId="{D35449EE-0B6D-48E5-866B-FAA3A663B6BA}" destId="{C54B4D3D-CD91-4FE5-8348-D031FD5A41D2}" srcOrd="0" destOrd="0" parTransId="{C220C635-6F55-4FCD-B3E5-940B0D202CC3}" sibTransId="{377A790F-D646-4123-A8DD-43AF8B2717D4}"/>
    <dgm:cxn modelId="{8D278EB3-F5E3-4F5A-B7D8-324928322CE2}" type="presOf" srcId="{DF9875DF-5AA2-4DE8-8624-1774E6413D27}" destId="{FFA7C499-60AA-46E4-AACD-3860E96D4D97}" srcOrd="0" destOrd="0" presId="urn:microsoft.com/office/officeart/2005/8/layout/orgChart1"/>
    <dgm:cxn modelId="{F3449EB7-EB54-4598-9651-D5C87C8E58A6}" type="presOf" srcId="{7690615D-A8EE-47D8-B355-94B892F89B94}" destId="{4B441DEC-F49D-40B3-AE59-CFE4DD0E5D42}" srcOrd="0" destOrd="0" presId="urn:microsoft.com/office/officeart/2005/8/layout/orgChart1"/>
    <dgm:cxn modelId="{E0E703BB-C9A6-4294-999C-CBBF3D737904}" type="presOf" srcId="{3E6E6226-1A6A-48E7-A8C4-132309C086B8}" destId="{D3863F00-FE70-4182-A4FA-A47AEA56E293}" srcOrd="0" destOrd="0" presId="urn:microsoft.com/office/officeart/2005/8/layout/orgChart1"/>
    <dgm:cxn modelId="{082021BF-387C-4F8A-B383-09D3F9771827}" type="presOf" srcId="{9E410723-FCE1-4F3B-B736-C46B6A827A25}" destId="{3AFC1474-335A-43D6-A3B9-2893647C5E70}" srcOrd="0" destOrd="0" presId="urn:microsoft.com/office/officeart/2005/8/layout/orgChart1"/>
    <dgm:cxn modelId="{756AABBF-A0B8-4968-B9D0-EF4A39AFB4E9}" type="presOf" srcId="{48720822-BE6F-45E5-BB7C-D9F4C6FF00E9}" destId="{D907259B-CA3C-48FA-853B-2A9322982ADC}" srcOrd="1" destOrd="0" presId="urn:microsoft.com/office/officeart/2005/8/layout/orgChart1"/>
    <dgm:cxn modelId="{D1911EC2-0907-4CF9-B934-617D424F1B48}" srcId="{B08D98E7-49C5-4DD6-BB31-72CA14120215}" destId="{48720822-BE6F-45E5-BB7C-D9F4C6FF00E9}" srcOrd="3" destOrd="0" parTransId="{C42A24C6-DB04-4957-AC6A-F50E86D7D8B0}" sibTransId="{ABE2BA7C-73E9-4F0E-A330-572721E5E322}"/>
    <dgm:cxn modelId="{577279CB-81C3-4490-98EC-AB461A3230FA}" type="presOf" srcId="{D35449EE-0B6D-48E5-866B-FAA3A663B6BA}" destId="{3E38DBC6-DED7-425F-8421-CE1398D6B7E3}" srcOrd="1" destOrd="0" presId="urn:microsoft.com/office/officeart/2005/8/layout/orgChart1"/>
    <dgm:cxn modelId="{18125DCD-8951-4DE9-90DB-59A4185D389A}" type="presOf" srcId="{7690615D-A8EE-47D8-B355-94B892F89B94}" destId="{625123AB-529F-413D-9CC1-A7E3E32F5DA4}" srcOrd="1" destOrd="0" presId="urn:microsoft.com/office/officeart/2005/8/layout/orgChart1"/>
    <dgm:cxn modelId="{3D6202D0-3DEB-448E-943C-72C1CF85E939}" type="presOf" srcId="{722CCA59-7733-4A91-BB6A-587D52671DEF}" destId="{FD8BDDFB-2166-4E56-8A7D-C356C058C459}" srcOrd="0" destOrd="0" presId="urn:microsoft.com/office/officeart/2005/8/layout/orgChart1"/>
    <dgm:cxn modelId="{600D08D0-E981-4C21-9B73-A04075C59F95}" type="presOf" srcId="{76A02330-315F-4AFE-9483-5E5FAAD51698}" destId="{7BE1556D-3E28-49F9-B313-A153057DBE28}" srcOrd="1" destOrd="0" presId="urn:microsoft.com/office/officeart/2005/8/layout/orgChart1"/>
    <dgm:cxn modelId="{E035C7D9-775D-4ED7-BBCF-7EF8B809ECFA}" type="presOf" srcId="{99A7D1F2-C511-4BDA-987B-CF64D33D1374}" destId="{2FF1FDEC-AD3D-4EEF-9738-14BC708BF7DF}" srcOrd="0" destOrd="0" presId="urn:microsoft.com/office/officeart/2005/8/layout/orgChart1"/>
    <dgm:cxn modelId="{B2A2B2DE-BBB8-494D-87C4-A0A594A221C5}" type="presOf" srcId="{64CC6180-5AD7-4BEA-B0CB-1D870A2D4539}" destId="{5D9AFBCB-CE30-4107-9D26-AB8D017FED8B}" srcOrd="0" destOrd="0" presId="urn:microsoft.com/office/officeart/2005/8/layout/orgChart1"/>
    <dgm:cxn modelId="{3950F1EE-CE38-4AD6-A271-EC5D7545BB98}" type="presOf" srcId="{B08D98E7-49C5-4DD6-BB31-72CA14120215}" destId="{4FDD145E-239A-4B26-B22E-F638A5CF89A5}" srcOrd="0" destOrd="0" presId="urn:microsoft.com/office/officeart/2005/8/layout/orgChart1"/>
    <dgm:cxn modelId="{14991A9E-D705-4B65-BBA1-4C633761FB20}" type="presParOf" srcId="{3AFC1474-335A-43D6-A3B9-2893647C5E70}" destId="{C56CA006-8254-45FD-955F-C51A99E73E10}" srcOrd="0" destOrd="0" presId="urn:microsoft.com/office/officeart/2005/8/layout/orgChart1"/>
    <dgm:cxn modelId="{113DBB37-03CC-4EF5-90C3-6F7C95B31895}" type="presParOf" srcId="{C56CA006-8254-45FD-955F-C51A99E73E10}" destId="{CBBB3AA6-E89E-4E56-A14F-C2AB5094807F}" srcOrd="0" destOrd="0" presId="urn:microsoft.com/office/officeart/2005/8/layout/orgChart1"/>
    <dgm:cxn modelId="{829479D2-1C2E-400C-8595-7964864ADA26}" type="presParOf" srcId="{CBBB3AA6-E89E-4E56-A14F-C2AB5094807F}" destId="{4FDD145E-239A-4B26-B22E-F638A5CF89A5}" srcOrd="0" destOrd="0" presId="urn:microsoft.com/office/officeart/2005/8/layout/orgChart1"/>
    <dgm:cxn modelId="{4B395A21-D699-4AA6-A893-FD27CDAEF7AD}" type="presParOf" srcId="{CBBB3AA6-E89E-4E56-A14F-C2AB5094807F}" destId="{A73037E3-4480-427C-8D46-0390AE3EA4A5}" srcOrd="1" destOrd="0" presId="urn:microsoft.com/office/officeart/2005/8/layout/orgChart1"/>
    <dgm:cxn modelId="{DEC18831-00A0-4C03-A93D-4B524BDE8373}" type="presParOf" srcId="{C56CA006-8254-45FD-955F-C51A99E73E10}" destId="{695DA592-AA6C-4651-BD35-0906FA669F1F}" srcOrd="1" destOrd="0" presId="urn:microsoft.com/office/officeart/2005/8/layout/orgChart1"/>
    <dgm:cxn modelId="{FDF8531B-8685-40C3-A4FB-39FD2F030C5D}" type="presParOf" srcId="{695DA592-AA6C-4651-BD35-0906FA669F1F}" destId="{3F3BB5BF-7112-42E9-9922-49C6667B7E14}" srcOrd="0" destOrd="0" presId="urn:microsoft.com/office/officeart/2005/8/layout/orgChart1"/>
    <dgm:cxn modelId="{E307D6DA-612F-4B6B-9E7B-9D1B363C966A}" type="presParOf" srcId="{695DA592-AA6C-4651-BD35-0906FA669F1F}" destId="{BA6CD39C-FAD6-4A31-BDA1-A5951CA28ACC}" srcOrd="1" destOrd="0" presId="urn:microsoft.com/office/officeart/2005/8/layout/orgChart1"/>
    <dgm:cxn modelId="{1D5C54C2-630E-4E63-A888-A1C6FFE2A289}" type="presParOf" srcId="{BA6CD39C-FAD6-4A31-BDA1-A5951CA28ACC}" destId="{C1372B7D-78CC-4196-A0A2-0A4A0321C951}" srcOrd="0" destOrd="0" presId="urn:microsoft.com/office/officeart/2005/8/layout/orgChart1"/>
    <dgm:cxn modelId="{EB5913CD-9F35-486C-BD9E-88B5A9D912CE}" type="presParOf" srcId="{C1372B7D-78CC-4196-A0A2-0A4A0321C951}" destId="{FEDACB46-E5DC-426F-BE59-B129EA818CDC}" srcOrd="0" destOrd="0" presId="urn:microsoft.com/office/officeart/2005/8/layout/orgChart1"/>
    <dgm:cxn modelId="{CDE85D73-D6A0-43FE-96BE-44DDBAAB936A}" type="presParOf" srcId="{C1372B7D-78CC-4196-A0A2-0A4A0321C951}" destId="{D907259B-CA3C-48FA-853B-2A9322982ADC}" srcOrd="1" destOrd="0" presId="urn:microsoft.com/office/officeart/2005/8/layout/orgChart1"/>
    <dgm:cxn modelId="{A20B5A44-EEE1-41B0-AA89-EA7E152135BE}" type="presParOf" srcId="{BA6CD39C-FAD6-4A31-BDA1-A5951CA28ACC}" destId="{3F37F741-E4D5-46D1-9DAB-860649234F30}" srcOrd="1" destOrd="0" presId="urn:microsoft.com/office/officeart/2005/8/layout/orgChart1"/>
    <dgm:cxn modelId="{42C0E8C6-9B96-4872-89EA-9C37543CBD86}" type="presParOf" srcId="{BA6CD39C-FAD6-4A31-BDA1-A5951CA28ACC}" destId="{2BD8D003-02A3-40E5-9672-E856F39A5A36}" srcOrd="2" destOrd="0" presId="urn:microsoft.com/office/officeart/2005/8/layout/orgChart1"/>
    <dgm:cxn modelId="{D0E472D1-3097-4DDF-B2A9-458CEB70C711}" type="presParOf" srcId="{695DA592-AA6C-4651-BD35-0906FA669F1F}" destId="{2FF1FDEC-AD3D-4EEF-9738-14BC708BF7DF}" srcOrd="2" destOrd="0" presId="urn:microsoft.com/office/officeart/2005/8/layout/orgChart1"/>
    <dgm:cxn modelId="{A23A1CE6-FE97-4A54-9884-C330B3240341}" type="presParOf" srcId="{695DA592-AA6C-4651-BD35-0906FA669F1F}" destId="{9DDEC352-F184-4894-8B6D-FE3EBA9A8C69}" srcOrd="3" destOrd="0" presId="urn:microsoft.com/office/officeart/2005/8/layout/orgChart1"/>
    <dgm:cxn modelId="{A020AF96-F1A1-40DA-9364-D304C4B2B1FB}" type="presParOf" srcId="{9DDEC352-F184-4894-8B6D-FE3EBA9A8C69}" destId="{1A49BE88-0862-4394-8986-F0C6FD695512}" srcOrd="0" destOrd="0" presId="urn:microsoft.com/office/officeart/2005/8/layout/orgChart1"/>
    <dgm:cxn modelId="{1946877C-0A76-4D72-BADA-A28F1EC689BC}" type="presParOf" srcId="{1A49BE88-0862-4394-8986-F0C6FD695512}" destId="{3081E126-244F-4C2F-99C4-F55D1A3448A4}" srcOrd="0" destOrd="0" presId="urn:microsoft.com/office/officeart/2005/8/layout/orgChart1"/>
    <dgm:cxn modelId="{1B2F29E4-9A54-4F61-BD99-7875CCBE0848}" type="presParOf" srcId="{1A49BE88-0862-4394-8986-F0C6FD695512}" destId="{58FCD9FC-68B5-4101-B097-6C90F7D0205F}" srcOrd="1" destOrd="0" presId="urn:microsoft.com/office/officeart/2005/8/layout/orgChart1"/>
    <dgm:cxn modelId="{C18B4267-9390-44FB-9F44-7D4EBBF15EC0}" type="presParOf" srcId="{9DDEC352-F184-4894-8B6D-FE3EBA9A8C69}" destId="{00EEB567-873D-4EAE-98DA-4760235FC732}" srcOrd="1" destOrd="0" presId="urn:microsoft.com/office/officeart/2005/8/layout/orgChart1"/>
    <dgm:cxn modelId="{42D3C78C-52D7-4CE1-879F-5CCCAB5A87A7}" type="presParOf" srcId="{9DDEC352-F184-4894-8B6D-FE3EBA9A8C69}" destId="{CFAB3FF4-0D0E-40DF-AC50-C7E05E4B204A}" srcOrd="2" destOrd="0" presId="urn:microsoft.com/office/officeart/2005/8/layout/orgChart1"/>
    <dgm:cxn modelId="{43FEFF21-9DFF-4B93-989C-6ADC41E13A38}" type="presParOf" srcId="{695DA592-AA6C-4651-BD35-0906FA669F1F}" destId="{FD8BDDFB-2166-4E56-8A7D-C356C058C459}" srcOrd="4" destOrd="0" presId="urn:microsoft.com/office/officeart/2005/8/layout/orgChart1"/>
    <dgm:cxn modelId="{AA72DFE1-3CDA-49DA-9060-70ABC38CAED4}" type="presParOf" srcId="{695DA592-AA6C-4651-BD35-0906FA669F1F}" destId="{9FAC93BE-65EC-45C5-B715-D0192BEE6D14}" srcOrd="5" destOrd="0" presId="urn:microsoft.com/office/officeart/2005/8/layout/orgChart1"/>
    <dgm:cxn modelId="{3CC412CB-A826-4A0C-A9BF-FC5A0FEDC3BB}" type="presParOf" srcId="{9FAC93BE-65EC-45C5-B715-D0192BEE6D14}" destId="{9E1744DD-DDA5-45A1-B527-D549044795BC}" srcOrd="0" destOrd="0" presId="urn:microsoft.com/office/officeart/2005/8/layout/orgChart1"/>
    <dgm:cxn modelId="{9003B427-0326-4B08-9190-6785E4F17C4E}" type="presParOf" srcId="{9E1744DD-DDA5-45A1-B527-D549044795BC}" destId="{54E5BDB7-CEB7-4855-AE5D-BF43B5091C06}" srcOrd="0" destOrd="0" presId="urn:microsoft.com/office/officeart/2005/8/layout/orgChart1"/>
    <dgm:cxn modelId="{AA9D2D3A-B68C-4093-87A7-114F6DBA8CA0}" type="presParOf" srcId="{9E1744DD-DDA5-45A1-B527-D549044795BC}" destId="{3E38DBC6-DED7-425F-8421-CE1398D6B7E3}" srcOrd="1" destOrd="0" presId="urn:microsoft.com/office/officeart/2005/8/layout/orgChart1"/>
    <dgm:cxn modelId="{676DB454-D5ED-48EC-BEF8-2D61E1F7F6AF}" type="presParOf" srcId="{9FAC93BE-65EC-45C5-B715-D0192BEE6D14}" destId="{A1031BD3-893F-4F4E-9FA6-25AD16E3EFF4}" srcOrd="1" destOrd="0" presId="urn:microsoft.com/office/officeart/2005/8/layout/orgChart1"/>
    <dgm:cxn modelId="{200358DA-C006-4485-95F1-654ECB088A99}" type="presParOf" srcId="{A1031BD3-893F-4F4E-9FA6-25AD16E3EFF4}" destId="{8781D721-AEB6-4058-BF03-0196FAF35805}" srcOrd="0" destOrd="0" presId="urn:microsoft.com/office/officeart/2005/8/layout/orgChart1"/>
    <dgm:cxn modelId="{874BDA26-44B7-4C93-8728-517E55851E72}" type="presParOf" srcId="{A1031BD3-893F-4F4E-9FA6-25AD16E3EFF4}" destId="{F872561C-F888-4AFF-B4BE-45A77CCDC510}" srcOrd="1" destOrd="0" presId="urn:microsoft.com/office/officeart/2005/8/layout/orgChart1"/>
    <dgm:cxn modelId="{6A0FA203-7FB9-45AC-96F5-48AEF8692126}" type="presParOf" srcId="{F872561C-F888-4AFF-B4BE-45A77CCDC510}" destId="{2BA7B5F2-7D96-4CCD-9DE2-9324F6EE840F}" srcOrd="0" destOrd="0" presId="urn:microsoft.com/office/officeart/2005/8/layout/orgChart1"/>
    <dgm:cxn modelId="{25383B0C-B212-4805-903F-0B6E310A1EAD}" type="presParOf" srcId="{2BA7B5F2-7D96-4CCD-9DE2-9324F6EE840F}" destId="{4F08CF2E-1A23-4DBE-989F-F88E9879A417}" srcOrd="0" destOrd="0" presId="urn:microsoft.com/office/officeart/2005/8/layout/orgChart1"/>
    <dgm:cxn modelId="{C61903EE-6D31-40FB-BDA4-D006905699C1}" type="presParOf" srcId="{2BA7B5F2-7D96-4CCD-9DE2-9324F6EE840F}" destId="{A084AAD7-5914-4E9F-ACCB-099D2E33BDF5}" srcOrd="1" destOrd="0" presId="urn:microsoft.com/office/officeart/2005/8/layout/orgChart1"/>
    <dgm:cxn modelId="{AFB43FC0-CE26-4BED-A334-0801842912AA}" type="presParOf" srcId="{F872561C-F888-4AFF-B4BE-45A77CCDC510}" destId="{D1045178-EC50-47F6-B8A6-2E7A317DDCC7}" srcOrd="1" destOrd="0" presId="urn:microsoft.com/office/officeart/2005/8/layout/orgChart1"/>
    <dgm:cxn modelId="{71475A62-F431-4780-BE97-0977A43A59D0}" type="presParOf" srcId="{F872561C-F888-4AFF-B4BE-45A77CCDC510}" destId="{5BD2B971-C95E-4B94-AC8A-0BE95CA4BFA0}" srcOrd="2" destOrd="0" presId="urn:microsoft.com/office/officeart/2005/8/layout/orgChart1"/>
    <dgm:cxn modelId="{7E30864C-CFD3-4CD5-BC99-7676971EAC85}" type="presParOf" srcId="{9FAC93BE-65EC-45C5-B715-D0192BEE6D14}" destId="{80B8C7FC-E785-4070-A23F-5E114BB5C493}" srcOrd="2" destOrd="0" presId="urn:microsoft.com/office/officeart/2005/8/layout/orgChart1"/>
    <dgm:cxn modelId="{D260F7B7-8EB7-469C-AAE7-781FB403818A}" type="presParOf" srcId="{695DA592-AA6C-4651-BD35-0906FA669F1F}" destId="{6EB7DCEE-FF8F-453A-AC33-E62F8285A000}" srcOrd="6" destOrd="0" presId="urn:microsoft.com/office/officeart/2005/8/layout/orgChart1"/>
    <dgm:cxn modelId="{BEED38C9-4E9D-4EF9-8FF1-F96C9261E749}" type="presParOf" srcId="{695DA592-AA6C-4651-BD35-0906FA669F1F}" destId="{1064AB20-F008-4428-8F45-BBF66AAA7274}" srcOrd="7" destOrd="0" presId="urn:microsoft.com/office/officeart/2005/8/layout/orgChart1"/>
    <dgm:cxn modelId="{2DD51DC5-F79A-46F8-8679-3E1250A15451}" type="presParOf" srcId="{1064AB20-F008-4428-8F45-BBF66AAA7274}" destId="{83E75A7A-EAD0-4F0C-BEFC-66A71561029F}" srcOrd="0" destOrd="0" presId="urn:microsoft.com/office/officeart/2005/8/layout/orgChart1"/>
    <dgm:cxn modelId="{A98FDC52-231C-4F8A-9819-A2E53B75CE7F}" type="presParOf" srcId="{83E75A7A-EAD0-4F0C-BEFC-66A71561029F}" destId="{4B441DEC-F49D-40B3-AE59-CFE4DD0E5D42}" srcOrd="0" destOrd="0" presId="urn:microsoft.com/office/officeart/2005/8/layout/orgChart1"/>
    <dgm:cxn modelId="{B924A4CC-B6A9-4355-8FF2-4696BB7DCCA8}" type="presParOf" srcId="{83E75A7A-EAD0-4F0C-BEFC-66A71561029F}" destId="{625123AB-529F-413D-9CC1-A7E3E32F5DA4}" srcOrd="1" destOrd="0" presId="urn:microsoft.com/office/officeart/2005/8/layout/orgChart1"/>
    <dgm:cxn modelId="{DEE4A864-74CD-4C67-8211-D40E621022A9}" type="presParOf" srcId="{1064AB20-F008-4428-8F45-BBF66AAA7274}" destId="{82AB8A57-5C1F-44FC-A858-48FEF0B5B9F5}" srcOrd="1" destOrd="0" presId="urn:microsoft.com/office/officeart/2005/8/layout/orgChart1"/>
    <dgm:cxn modelId="{89E64B60-91B5-4066-8226-4402E2DE9618}" type="presParOf" srcId="{82AB8A57-5C1F-44FC-A858-48FEF0B5B9F5}" destId="{A9906C78-51EE-4B48-B757-E0543F75B894}" srcOrd="0" destOrd="0" presId="urn:microsoft.com/office/officeart/2005/8/layout/orgChart1"/>
    <dgm:cxn modelId="{F6B062BD-2E34-4645-8270-E8155AA2AF8E}" type="presParOf" srcId="{82AB8A57-5C1F-44FC-A858-48FEF0B5B9F5}" destId="{AC3EEA16-0640-4E7C-A64B-8AD8B8C44465}" srcOrd="1" destOrd="0" presId="urn:microsoft.com/office/officeart/2005/8/layout/orgChart1"/>
    <dgm:cxn modelId="{3C845308-E5F5-427A-902F-6D49FCD506EF}" type="presParOf" srcId="{AC3EEA16-0640-4E7C-A64B-8AD8B8C44465}" destId="{B4FA31C6-99ED-4710-930F-482BB2524681}" srcOrd="0" destOrd="0" presId="urn:microsoft.com/office/officeart/2005/8/layout/orgChart1"/>
    <dgm:cxn modelId="{041DD564-BC80-41E7-88BE-81292F97FF7D}" type="presParOf" srcId="{B4FA31C6-99ED-4710-930F-482BB2524681}" destId="{D3863F00-FE70-4182-A4FA-A47AEA56E293}" srcOrd="0" destOrd="0" presId="urn:microsoft.com/office/officeart/2005/8/layout/orgChart1"/>
    <dgm:cxn modelId="{1040BD9F-F308-4316-BFE7-E5241CE7587D}" type="presParOf" srcId="{B4FA31C6-99ED-4710-930F-482BB2524681}" destId="{3DCF7AF6-A954-4494-A195-84CE77A20929}" srcOrd="1" destOrd="0" presId="urn:microsoft.com/office/officeart/2005/8/layout/orgChart1"/>
    <dgm:cxn modelId="{9AC71CB0-6B45-4B00-BF67-E2468663C022}" type="presParOf" srcId="{AC3EEA16-0640-4E7C-A64B-8AD8B8C44465}" destId="{5CF4B94A-749F-40E6-B2B3-D710ABD683B5}" srcOrd="1" destOrd="0" presId="urn:microsoft.com/office/officeart/2005/8/layout/orgChart1"/>
    <dgm:cxn modelId="{F0ABD833-3E23-432B-922B-17E775F58D8B}" type="presParOf" srcId="{AC3EEA16-0640-4E7C-A64B-8AD8B8C44465}" destId="{AD2B9695-C397-4DBE-85F4-8BFB7DD185BF}" srcOrd="2" destOrd="0" presId="urn:microsoft.com/office/officeart/2005/8/layout/orgChart1"/>
    <dgm:cxn modelId="{ABF4228B-F3EB-4763-9858-92F2D7F8D2A8}" type="presParOf" srcId="{1064AB20-F008-4428-8F45-BBF66AAA7274}" destId="{D584341D-4B78-4834-93D8-6973A1CB21C7}" srcOrd="2" destOrd="0" presId="urn:microsoft.com/office/officeart/2005/8/layout/orgChart1"/>
    <dgm:cxn modelId="{0BC07C6B-9BF4-495F-847D-16CF081FAC31}" type="presParOf" srcId="{C56CA006-8254-45FD-955F-C51A99E73E10}" destId="{E6D115E0-91EB-41B3-B9E0-8BBE0924AC35}" srcOrd="2" destOrd="0" presId="urn:microsoft.com/office/officeart/2005/8/layout/orgChart1"/>
    <dgm:cxn modelId="{BCC0D69E-A104-4523-BA37-38778AD4DD82}" type="presParOf" srcId="{E6D115E0-91EB-41B3-B9E0-8BBE0924AC35}" destId="{64F230BF-2108-4FBA-BB5B-6190D03AE4B3}" srcOrd="0" destOrd="0" presId="urn:microsoft.com/office/officeart/2005/8/layout/orgChart1"/>
    <dgm:cxn modelId="{68C38EEF-946C-4FBC-8741-950EA4F65ADB}" type="presParOf" srcId="{E6D115E0-91EB-41B3-B9E0-8BBE0924AC35}" destId="{8EC36A2F-D81C-459D-9684-72039C8F157F}" srcOrd="1" destOrd="0" presId="urn:microsoft.com/office/officeart/2005/8/layout/orgChart1"/>
    <dgm:cxn modelId="{33343425-9F5D-40BC-93D1-1B770E1454EB}" type="presParOf" srcId="{8EC36A2F-D81C-459D-9684-72039C8F157F}" destId="{3A5BA4C5-D815-46EA-B173-55D0A05C8C93}" srcOrd="0" destOrd="0" presId="urn:microsoft.com/office/officeart/2005/8/layout/orgChart1"/>
    <dgm:cxn modelId="{1165A584-B3E6-449F-87BE-F33827C23D35}" type="presParOf" srcId="{3A5BA4C5-D815-46EA-B173-55D0A05C8C93}" destId="{5D9AFBCB-CE30-4107-9D26-AB8D017FED8B}" srcOrd="0" destOrd="0" presId="urn:microsoft.com/office/officeart/2005/8/layout/orgChart1"/>
    <dgm:cxn modelId="{2C6BE4B5-6F38-4E82-AE0E-F16B08321062}" type="presParOf" srcId="{3A5BA4C5-D815-46EA-B173-55D0A05C8C93}" destId="{86E2797B-219F-4FB9-B95F-406F29C76ED3}" srcOrd="1" destOrd="0" presId="urn:microsoft.com/office/officeart/2005/8/layout/orgChart1"/>
    <dgm:cxn modelId="{8D0EC640-4A80-4731-89BB-C9FE883BDBF9}" type="presParOf" srcId="{8EC36A2F-D81C-459D-9684-72039C8F157F}" destId="{AB84BBE6-4D98-4E0C-A663-591B4B673837}" srcOrd="1" destOrd="0" presId="urn:microsoft.com/office/officeart/2005/8/layout/orgChart1"/>
    <dgm:cxn modelId="{3E51224F-2F60-4E77-BA96-578868F4E58F}" type="presParOf" srcId="{8EC36A2F-D81C-459D-9684-72039C8F157F}" destId="{F308DF1C-CF63-4177-BF5C-9119B71EE7F5}" srcOrd="2" destOrd="0" presId="urn:microsoft.com/office/officeart/2005/8/layout/orgChart1"/>
    <dgm:cxn modelId="{8E8B7C0A-2356-46E0-81A0-6320B8E6F4D8}" type="presParOf" srcId="{E6D115E0-91EB-41B3-B9E0-8BBE0924AC35}" destId="{3F1A2E20-F7BA-487C-B2C0-A04CD3121DF6}" srcOrd="2" destOrd="0" presId="urn:microsoft.com/office/officeart/2005/8/layout/orgChart1"/>
    <dgm:cxn modelId="{CC06C845-9C58-4F3B-A88D-2ACFED42A439}" type="presParOf" srcId="{E6D115E0-91EB-41B3-B9E0-8BBE0924AC35}" destId="{79A515E0-A476-43C6-8496-378D2F355009}" srcOrd="3" destOrd="0" presId="urn:microsoft.com/office/officeart/2005/8/layout/orgChart1"/>
    <dgm:cxn modelId="{4FA2106F-62A8-400C-9A16-204EBC736EF0}" type="presParOf" srcId="{79A515E0-A476-43C6-8496-378D2F355009}" destId="{1E22D1B7-1785-4377-80FA-0C0A08841E97}" srcOrd="0" destOrd="0" presId="urn:microsoft.com/office/officeart/2005/8/layout/orgChart1"/>
    <dgm:cxn modelId="{16FFB8D0-A090-4A67-8F7C-0B83E99EA0E1}" type="presParOf" srcId="{1E22D1B7-1785-4377-80FA-0C0A08841E97}" destId="{68661795-76BF-4EF5-A203-F9853C2E2C89}" srcOrd="0" destOrd="0" presId="urn:microsoft.com/office/officeart/2005/8/layout/orgChart1"/>
    <dgm:cxn modelId="{BD5D64FD-DF00-4517-AF29-D4257374012A}" type="presParOf" srcId="{1E22D1B7-1785-4377-80FA-0C0A08841E97}" destId="{7BE1556D-3E28-49F9-B313-A153057DBE28}" srcOrd="1" destOrd="0" presId="urn:microsoft.com/office/officeart/2005/8/layout/orgChart1"/>
    <dgm:cxn modelId="{747CE218-276C-4C1C-9725-BB046B483220}" type="presParOf" srcId="{79A515E0-A476-43C6-8496-378D2F355009}" destId="{1724CF78-9AD1-4483-BA7F-DE086E2E54E9}" srcOrd="1" destOrd="0" presId="urn:microsoft.com/office/officeart/2005/8/layout/orgChart1"/>
    <dgm:cxn modelId="{7B30EB64-41F7-45A1-A172-5DD2F5AC31A9}" type="presParOf" srcId="{79A515E0-A476-43C6-8496-378D2F355009}" destId="{84C62FC8-1EEE-473B-999D-730563A711B0}" srcOrd="2" destOrd="0" presId="urn:microsoft.com/office/officeart/2005/8/layout/orgChart1"/>
    <dgm:cxn modelId="{4767BE9E-8B9D-433B-B02F-0869CAFF9306}" type="presParOf" srcId="{E6D115E0-91EB-41B3-B9E0-8BBE0924AC35}" destId="{FFA7C499-60AA-46E4-AACD-3860E96D4D97}" srcOrd="4" destOrd="0" presId="urn:microsoft.com/office/officeart/2005/8/layout/orgChart1"/>
    <dgm:cxn modelId="{E4BBA9CE-860D-40CC-AEE5-A4A3BE963D32}" type="presParOf" srcId="{E6D115E0-91EB-41B3-B9E0-8BBE0924AC35}" destId="{FAF27F4E-18B9-4169-A73F-27CA002B0C5D}" srcOrd="5" destOrd="0" presId="urn:microsoft.com/office/officeart/2005/8/layout/orgChart1"/>
    <dgm:cxn modelId="{43B59B8B-2042-4A33-87DA-A4CE78B40BA7}" type="presParOf" srcId="{FAF27F4E-18B9-4169-A73F-27CA002B0C5D}" destId="{5643887F-09DD-4F0A-AB07-4F6FFEB13189}" srcOrd="0" destOrd="0" presId="urn:microsoft.com/office/officeart/2005/8/layout/orgChart1"/>
    <dgm:cxn modelId="{833C9738-E2E3-4B62-9799-1497C0918D8C}" type="presParOf" srcId="{5643887F-09DD-4F0A-AB07-4F6FFEB13189}" destId="{6D52E949-CA9A-4115-AE54-81108601DC87}" srcOrd="0" destOrd="0" presId="urn:microsoft.com/office/officeart/2005/8/layout/orgChart1"/>
    <dgm:cxn modelId="{F18818B6-0107-47C3-8267-0F2DD1DEE5BD}" type="presParOf" srcId="{5643887F-09DD-4F0A-AB07-4F6FFEB13189}" destId="{D70B5589-8BF5-4828-8F6B-BFE168C0AC6B}" srcOrd="1" destOrd="0" presId="urn:microsoft.com/office/officeart/2005/8/layout/orgChart1"/>
    <dgm:cxn modelId="{CFF331EE-5A7B-4CD3-984E-1643273F938A}" type="presParOf" srcId="{FAF27F4E-18B9-4169-A73F-27CA002B0C5D}" destId="{C210559F-D43D-4B6C-BD5B-9E541DCAFA50}" srcOrd="1" destOrd="0" presId="urn:microsoft.com/office/officeart/2005/8/layout/orgChart1"/>
    <dgm:cxn modelId="{E9F1E5F0-A5CB-45BA-8A86-547E639D96B5}" type="presParOf" srcId="{FAF27F4E-18B9-4169-A73F-27CA002B0C5D}" destId="{E2F5B341-6F9C-472E-96BB-92EAEB376CA0}"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6741494-57B7-4561-A227-C3745A58E803}" type="doc">
      <dgm:prSet loTypeId="urn:microsoft.com/office/officeart/2005/8/layout/default" loCatId="list" qsTypeId="urn:microsoft.com/office/officeart/2005/8/quickstyle/simple4" qsCatId="simple" csTypeId="urn:microsoft.com/office/officeart/2005/8/colors/colorful5" csCatId="colorful" phldr="1"/>
      <dgm:spPr/>
      <dgm:t>
        <a:bodyPr/>
        <a:lstStyle/>
        <a:p>
          <a:endParaRPr lang="en-US"/>
        </a:p>
      </dgm:t>
    </dgm:pt>
    <dgm:pt modelId="{8C01F703-1099-4A05-865A-4B34A81515EB}">
      <dgm:prSet/>
      <dgm:spPr/>
      <dgm:t>
        <a:bodyPr/>
        <a:lstStyle/>
        <a:p>
          <a:pPr>
            <a:lnSpc>
              <a:spcPct val="100000"/>
            </a:lnSpc>
          </a:pPr>
          <a:r>
            <a:rPr lang="en-GB"/>
            <a:t>This group includes DSPs, chairs and vice chairs of subgroups, and additional partners – education, voluntary and community sector - Voluntary Action North Somerset (VANS), Safeguarding Adults’ Board (SAB), Community Safety Partnership (CSP), other health agencies, housing services, drug and alcohol support services, Domestic Abuse support services.</a:t>
          </a:r>
          <a:endParaRPr lang="en-US"/>
        </a:p>
      </dgm:t>
    </dgm:pt>
    <dgm:pt modelId="{2EB05150-93A9-4193-BB01-515997B855DA}" type="parTrans" cxnId="{81257641-9A6D-47FC-9F5E-0E4BF9E0297D}">
      <dgm:prSet/>
      <dgm:spPr/>
      <dgm:t>
        <a:bodyPr/>
        <a:lstStyle/>
        <a:p>
          <a:endParaRPr lang="en-US"/>
        </a:p>
      </dgm:t>
    </dgm:pt>
    <dgm:pt modelId="{141CAF99-6F5E-4B22-89E4-DB2D40F007FD}" type="sibTrans" cxnId="{81257641-9A6D-47FC-9F5E-0E4BF9E0297D}">
      <dgm:prSet/>
      <dgm:spPr/>
      <dgm:t>
        <a:bodyPr/>
        <a:lstStyle/>
        <a:p>
          <a:pPr>
            <a:lnSpc>
              <a:spcPct val="100000"/>
            </a:lnSpc>
          </a:pPr>
          <a:endParaRPr lang="en-US"/>
        </a:p>
      </dgm:t>
    </dgm:pt>
    <dgm:pt modelId="{62EF9519-FE04-43E8-997E-62A0F6E2F4A4}">
      <dgm:prSet/>
      <dgm:spPr/>
      <dgm:t>
        <a:bodyPr/>
        <a:lstStyle/>
        <a:p>
          <a:pPr>
            <a:lnSpc>
              <a:spcPct val="100000"/>
            </a:lnSpc>
          </a:pPr>
          <a:r>
            <a:rPr lang="en-GB"/>
            <a:t>This group is designed to be a 2-way process. Reports, information and updates come to this group from all partners; this will inform future training, the newsletter and the website </a:t>
          </a:r>
          <a:r>
            <a:rPr lang="en-GB" u="sng">
              <a:hlinkClick xmlns:r="http://schemas.openxmlformats.org/officeDocument/2006/relationships" r:id="rId1"/>
            </a:rPr>
            <a:t>Childrens Safeguarding Partnership</a:t>
          </a:r>
          <a:r>
            <a:rPr lang="en-GB"/>
            <a:t> </a:t>
          </a:r>
          <a:endParaRPr lang="en-US"/>
        </a:p>
      </dgm:t>
    </dgm:pt>
    <dgm:pt modelId="{BD064300-E499-4FC5-BFE2-31AB952D5A3A}" type="parTrans" cxnId="{ED6F70ED-F7F4-49FF-8857-4798B61A7EDC}">
      <dgm:prSet/>
      <dgm:spPr/>
      <dgm:t>
        <a:bodyPr/>
        <a:lstStyle/>
        <a:p>
          <a:endParaRPr lang="en-US"/>
        </a:p>
      </dgm:t>
    </dgm:pt>
    <dgm:pt modelId="{DAC42A7C-82B5-48E5-85B6-0AB324CAE718}" type="sibTrans" cxnId="{ED6F70ED-F7F4-49FF-8857-4798B61A7EDC}">
      <dgm:prSet/>
      <dgm:spPr/>
      <dgm:t>
        <a:bodyPr/>
        <a:lstStyle/>
        <a:p>
          <a:pPr>
            <a:lnSpc>
              <a:spcPct val="100000"/>
            </a:lnSpc>
          </a:pPr>
          <a:endParaRPr lang="en-US"/>
        </a:p>
      </dgm:t>
    </dgm:pt>
    <dgm:pt modelId="{D19CC8CF-7476-4ABB-AC8C-2B92552C2DF8}">
      <dgm:prSet/>
      <dgm:spPr/>
      <dgm:t>
        <a:bodyPr/>
        <a:lstStyle/>
        <a:p>
          <a:pPr>
            <a:lnSpc>
              <a:spcPct val="100000"/>
            </a:lnSpc>
          </a:pPr>
          <a:r>
            <a:rPr lang="en-GB" dirty="0"/>
            <a:t>Emerging concerns from agencies should be shared via this route too. The Issue Resolution Policy should be used to challenge decisions that agencies do not agree with. Key headlines are shared from the DSPs and the work plan of the Partnership is updated, allocated where required, and unstuck.</a:t>
          </a:r>
          <a:endParaRPr lang="en-US" dirty="0"/>
        </a:p>
      </dgm:t>
    </dgm:pt>
    <dgm:pt modelId="{1ECE487D-206F-4D46-8671-3E70078FFF06}" type="parTrans" cxnId="{795EE33D-D361-454F-AE8C-8D3C58E550C1}">
      <dgm:prSet/>
      <dgm:spPr/>
      <dgm:t>
        <a:bodyPr/>
        <a:lstStyle/>
        <a:p>
          <a:endParaRPr lang="en-US"/>
        </a:p>
      </dgm:t>
    </dgm:pt>
    <dgm:pt modelId="{2B157AA4-F688-48EF-B315-BF0AAA089F20}" type="sibTrans" cxnId="{795EE33D-D361-454F-AE8C-8D3C58E550C1}">
      <dgm:prSet/>
      <dgm:spPr/>
      <dgm:t>
        <a:bodyPr/>
        <a:lstStyle/>
        <a:p>
          <a:pPr>
            <a:lnSpc>
              <a:spcPct val="100000"/>
            </a:lnSpc>
          </a:pPr>
          <a:endParaRPr lang="en-US"/>
        </a:p>
      </dgm:t>
    </dgm:pt>
    <dgm:pt modelId="{D2521259-6C06-41F2-967F-C9E1ED89FD95}">
      <dgm:prSet/>
      <dgm:spPr/>
      <dgm:t>
        <a:bodyPr/>
        <a:lstStyle/>
        <a:p>
          <a:pPr>
            <a:lnSpc>
              <a:spcPct val="100000"/>
            </a:lnSpc>
          </a:pPr>
          <a:r>
            <a:rPr lang="en-GB"/>
            <a:t>There is an expectation and responsibility for members to share information with their own agencies and ensure information flows both ways.</a:t>
          </a:r>
          <a:endParaRPr lang="en-US"/>
        </a:p>
      </dgm:t>
    </dgm:pt>
    <dgm:pt modelId="{E8B5CE39-FD73-4318-BFAB-4B8A36AD2537}" type="parTrans" cxnId="{F2A828D1-1943-4AA6-A06A-D7B8B196D3A9}">
      <dgm:prSet/>
      <dgm:spPr/>
      <dgm:t>
        <a:bodyPr/>
        <a:lstStyle/>
        <a:p>
          <a:endParaRPr lang="en-US"/>
        </a:p>
      </dgm:t>
    </dgm:pt>
    <dgm:pt modelId="{6B36FF88-AEC9-415D-B6B1-5B6CF3CCA6A2}" type="sibTrans" cxnId="{F2A828D1-1943-4AA6-A06A-D7B8B196D3A9}">
      <dgm:prSet/>
      <dgm:spPr/>
      <dgm:t>
        <a:bodyPr/>
        <a:lstStyle/>
        <a:p>
          <a:endParaRPr lang="en-US"/>
        </a:p>
      </dgm:t>
    </dgm:pt>
    <dgm:pt modelId="{35C738F1-9A97-439A-A2AB-D7AAD3715A77}" type="pres">
      <dgm:prSet presAssocID="{56741494-57B7-4561-A227-C3745A58E803}" presName="diagram" presStyleCnt="0">
        <dgm:presLayoutVars>
          <dgm:dir/>
          <dgm:resizeHandles val="exact"/>
        </dgm:presLayoutVars>
      </dgm:prSet>
      <dgm:spPr/>
    </dgm:pt>
    <dgm:pt modelId="{67B580FB-B0B0-436F-8014-CDD0919D5C97}" type="pres">
      <dgm:prSet presAssocID="{8C01F703-1099-4A05-865A-4B34A81515EB}" presName="node" presStyleLbl="node1" presStyleIdx="0" presStyleCnt="4">
        <dgm:presLayoutVars>
          <dgm:bulletEnabled val="1"/>
        </dgm:presLayoutVars>
      </dgm:prSet>
      <dgm:spPr/>
    </dgm:pt>
    <dgm:pt modelId="{BB534CD8-5ED8-464D-9360-61B8F842195D}" type="pres">
      <dgm:prSet presAssocID="{141CAF99-6F5E-4B22-89E4-DB2D40F007FD}" presName="sibTrans" presStyleCnt="0"/>
      <dgm:spPr/>
    </dgm:pt>
    <dgm:pt modelId="{1D1CC84B-B697-4984-BD38-C4D055852A82}" type="pres">
      <dgm:prSet presAssocID="{62EF9519-FE04-43E8-997E-62A0F6E2F4A4}" presName="node" presStyleLbl="node1" presStyleIdx="1" presStyleCnt="4">
        <dgm:presLayoutVars>
          <dgm:bulletEnabled val="1"/>
        </dgm:presLayoutVars>
      </dgm:prSet>
      <dgm:spPr/>
    </dgm:pt>
    <dgm:pt modelId="{A77E4B6B-670B-4AEE-A7E4-A804F8A6B81D}" type="pres">
      <dgm:prSet presAssocID="{DAC42A7C-82B5-48E5-85B6-0AB324CAE718}" presName="sibTrans" presStyleCnt="0"/>
      <dgm:spPr/>
    </dgm:pt>
    <dgm:pt modelId="{04A43D6B-DF5D-45F8-B800-E8A1C4BBA960}" type="pres">
      <dgm:prSet presAssocID="{D19CC8CF-7476-4ABB-AC8C-2B92552C2DF8}" presName="node" presStyleLbl="node1" presStyleIdx="2" presStyleCnt="4">
        <dgm:presLayoutVars>
          <dgm:bulletEnabled val="1"/>
        </dgm:presLayoutVars>
      </dgm:prSet>
      <dgm:spPr/>
    </dgm:pt>
    <dgm:pt modelId="{7AC53AA2-7EAB-475E-B2CF-A86D81D15E66}" type="pres">
      <dgm:prSet presAssocID="{2B157AA4-F688-48EF-B315-BF0AAA089F20}" presName="sibTrans" presStyleCnt="0"/>
      <dgm:spPr/>
    </dgm:pt>
    <dgm:pt modelId="{543C3897-E388-40A0-8550-AB297687E7BA}" type="pres">
      <dgm:prSet presAssocID="{D2521259-6C06-41F2-967F-C9E1ED89FD95}" presName="node" presStyleLbl="node1" presStyleIdx="3" presStyleCnt="4">
        <dgm:presLayoutVars>
          <dgm:bulletEnabled val="1"/>
        </dgm:presLayoutVars>
      </dgm:prSet>
      <dgm:spPr/>
    </dgm:pt>
  </dgm:ptLst>
  <dgm:cxnLst>
    <dgm:cxn modelId="{DE224B01-F9FF-464D-8213-173BEAF22BF1}" type="presOf" srcId="{D19CC8CF-7476-4ABB-AC8C-2B92552C2DF8}" destId="{04A43D6B-DF5D-45F8-B800-E8A1C4BBA960}" srcOrd="0" destOrd="0" presId="urn:microsoft.com/office/officeart/2005/8/layout/default"/>
    <dgm:cxn modelId="{795EE33D-D361-454F-AE8C-8D3C58E550C1}" srcId="{56741494-57B7-4561-A227-C3745A58E803}" destId="{D19CC8CF-7476-4ABB-AC8C-2B92552C2DF8}" srcOrd="2" destOrd="0" parTransId="{1ECE487D-206F-4D46-8671-3E70078FFF06}" sibTransId="{2B157AA4-F688-48EF-B315-BF0AAA089F20}"/>
    <dgm:cxn modelId="{81257641-9A6D-47FC-9F5E-0E4BF9E0297D}" srcId="{56741494-57B7-4561-A227-C3745A58E803}" destId="{8C01F703-1099-4A05-865A-4B34A81515EB}" srcOrd="0" destOrd="0" parTransId="{2EB05150-93A9-4193-BB01-515997B855DA}" sibTransId="{141CAF99-6F5E-4B22-89E4-DB2D40F007FD}"/>
    <dgm:cxn modelId="{363FB162-6642-49CA-9BDB-E446D6F0B2E8}" type="presOf" srcId="{D2521259-6C06-41F2-967F-C9E1ED89FD95}" destId="{543C3897-E388-40A0-8550-AB297687E7BA}" srcOrd="0" destOrd="0" presId="urn:microsoft.com/office/officeart/2005/8/layout/default"/>
    <dgm:cxn modelId="{1FDB2E63-7883-4701-B6C4-CF7E04786970}" type="presOf" srcId="{62EF9519-FE04-43E8-997E-62A0F6E2F4A4}" destId="{1D1CC84B-B697-4984-BD38-C4D055852A82}" srcOrd="0" destOrd="0" presId="urn:microsoft.com/office/officeart/2005/8/layout/default"/>
    <dgm:cxn modelId="{3D52E1A0-F3BF-4415-82DF-2B1D7D87691D}" type="presOf" srcId="{56741494-57B7-4561-A227-C3745A58E803}" destId="{35C738F1-9A97-439A-A2AB-D7AAD3715A77}" srcOrd="0" destOrd="0" presId="urn:microsoft.com/office/officeart/2005/8/layout/default"/>
    <dgm:cxn modelId="{F2A828D1-1943-4AA6-A06A-D7B8B196D3A9}" srcId="{56741494-57B7-4561-A227-C3745A58E803}" destId="{D2521259-6C06-41F2-967F-C9E1ED89FD95}" srcOrd="3" destOrd="0" parTransId="{E8B5CE39-FD73-4318-BFAB-4B8A36AD2537}" sibTransId="{6B36FF88-AEC9-415D-B6B1-5B6CF3CCA6A2}"/>
    <dgm:cxn modelId="{86D44AED-435A-4391-9E6B-23BC7253FCAE}" type="presOf" srcId="{8C01F703-1099-4A05-865A-4B34A81515EB}" destId="{67B580FB-B0B0-436F-8014-CDD0919D5C97}" srcOrd="0" destOrd="0" presId="urn:microsoft.com/office/officeart/2005/8/layout/default"/>
    <dgm:cxn modelId="{ED6F70ED-F7F4-49FF-8857-4798B61A7EDC}" srcId="{56741494-57B7-4561-A227-C3745A58E803}" destId="{62EF9519-FE04-43E8-997E-62A0F6E2F4A4}" srcOrd="1" destOrd="0" parTransId="{BD064300-E499-4FC5-BFE2-31AB952D5A3A}" sibTransId="{DAC42A7C-82B5-48E5-85B6-0AB324CAE718}"/>
    <dgm:cxn modelId="{D4B3C242-E57F-485F-AA47-0C410963BB99}" type="presParOf" srcId="{35C738F1-9A97-439A-A2AB-D7AAD3715A77}" destId="{67B580FB-B0B0-436F-8014-CDD0919D5C97}" srcOrd="0" destOrd="0" presId="urn:microsoft.com/office/officeart/2005/8/layout/default"/>
    <dgm:cxn modelId="{1944BC51-7D33-4FC1-B6A2-B069D000C46F}" type="presParOf" srcId="{35C738F1-9A97-439A-A2AB-D7AAD3715A77}" destId="{BB534CD8-5ED8-464D-9360-61B8F842195D}" srcOrd="1" destOrd="0" presId="urn:microsoft.com/office/officeart/2005/8/layout/default"/>
    <dgm:cxn modelId="{D906E30B-5534-4B92-AAC6-838A327E026D}" type="presParOf" srcId="{35C738F1-9A97-439A-A2AB-D7AAD3715A77}" destId="{1D1CC84B-B697-4984-BD38-C4D055852A82}" srcOrd="2" destOrd="0" presId="urn:microsoft.com/office/officeart/2005/8/layout/default"/>
    <dgm:cxn modelId="{37AEBD98-2C2E-45FF-9C16-74610F1615CB}" type="presParOf" srcId="{35C738F1-9A97-439A-A2AB-D7AAD3715A77}" destId="{A77E4B6B-670B-4AEE-A7E4-A804F8A6B81D}" srcOrd="3" destOrd="0" presId="urn:microsoft.com/office/officeart/2005/8/layout/default"/>
    <dgm:cxn modelId="{B5282CB5-432D-4EA7-B06B-170F26436CEE}" type="presParOf" srcId="{35C738F1-9A97-439A-A2AB-D7AAD3715A77}" destId="{04A43D6B-DF5D-45F8-B800-E8A1C4BBA960}" srcOrd="4" destOrd="0" presId="urn:microsoft.com/office/officeart/2005/8/layout/default"/>
    <dgm:cxn modelId="{FF30CD58-78F5-4FE5-BFE0-8317D4B3AB83}" type="presParOf" srcId="{35C738F1-9A97-439A-A2AB-D7AAD3715A77}" destId="{7AC53AA2-7EAB-475E-B2CF-A86D81D15E66}" srcOrd="5" destOrd="0" presId="urn:microsoft.com/office/officeart/2005/8/layout/default"/>
    <dgm:cxn modelId="{C0C796C2-D5B9-4890-AA5F-E02FB5158B28}" type="presParOf" srcId="{35C738F1-9A97-439A-A2AB-D7AAD3715A77}" destId="{543C3897-E388-40A0-8550-AB297687E7BA}"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4E0339-DCF1-402E-A5C4-1C688A39E880}"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5779A2EA-B8A6-4B6D-BC42-0F33C0029358}">
      <dgm:prSet/>
      <dgm:spPr/>
      <dgm:t>
        <a:bodyPr/>
        <a:lstStyle/>
        <a:p>
          <a:pPr>
            <a:lnSpc>
              <a:spcPct val="100000"/>
            </a:lnSpc>
          </a:pPr>
          <a:r>
            <a:rPr lang="en-GB" dirty="0"/>
            <a:t>CSPR – Dr Richard Williams, Designated Doctor, BNSSG, ICB and Shelley Caldwell, Head of Service for Family Support &amp; Safeguarding, NSC</a:t>
          </a:r>
          <a:endParaRPr lang="en-US" dirty="0"/>
        </a:p>
      </dgm:t>
    </dgm:pt>
    <dgm:pt modelId="{4BE11DD0-33C5-4997-A7A3-0A2BABA652B9}" type="parTrans" cxnId="{D902DCD6-5A6F-4A8A-9AE4-8E6AAFA30A3A}">
      <dgm:prSet/>
      <dgm:spPr/>
      <dgm:t>
        <a:bodyPr/>
        <a:lstStyle/>
        <a:p>
          <a:endParaRPr lang="en-US"/>
        </a:p>
      </dgm:t>
    </dgm:pt>
    <dgm:pt modelId="{6E19F9E6-9FD3-4511-B6C9-0BDBE20BC9E9}" type="sibTrans" cxnId="{D902DCD6-5A6F-4A8A-9AE4-8E6AAFA30A3A}">
      <dgm:prSet/>
      <dgm:spPr/>
      <dgm:t>
        <a:bodyPr/>
        <a:lstStyle/>
        <a:p>
          <a:endParaRPr lang="en-US"/>
        </a:p>
      </dgm:t>
    </dgm:pt>
    <dgm:pt modelId="{315391D0-740F-468D-8877-D4DBFBC28DBA}">
      <dgm:prSet/>
      <dgm:spPr/>
      <dgm:t>
        <a:bodyPr/>
        <a:lstStyle/>
        <a:p>
          <a:pPr>
            <a:lnSpc>
              <a:spcPct val="100000"/>
            </a:lnSpc>
          </a:pPr>
          <a:r>
            <a:rPr lang="en-GB" dirty="0"/>
            <a:t>Strategic MASH – Jane Anstis, Assistant Director NSC and Alison Jenkinson, Regional Manager for Lighthouse Safeguarding Unit, ASP</a:t>
          </a:r>
          <a:endParaRPr lang="en-US" dirty="0"/>
        </a:p>
      </dgm:t>
    </dgm:pt>
    <dgm:pt modelId="{4B8325F7-D888-406C-87B1-1FE51D16B5BA}" type="parTrans" cxnId="{B295CF95-7F2B-4A8B-814B-204310E286AC}">
      <dgm:prSet/>
      <dgm:spPr/>
      <dgm:t>
        <a:bodyPr/>
        <a:lstStyle/>
        <a:p>
          <a:endParaRPr lang="en-US"/>
        </a:p>
      </dgm:t>
    </dgm:pt>
    <dgm:pt modelId="{0AF2CDD3-EB90-4F27-B20D-55C71EA0F891}" type="sibTrans" cxnId="{B295CF95-7F2B-4A8B-814B-204310E286AC}">
      <dgm:prSet/>
      <dgm:spPr/>
      <dgm:t>
        <a:bodyPr/>
        <a:lstStyle/>
        <a:p>
          <a:endParaRPr lang="en-US"/>
        </a:p>
      </dgm:t>
    </dgm:pt>
    <dgm:pt modelId="{DC9433DF-9654-4150-8A9C-7DB950DAC6EF}">
      <dgm:prSet/>
      <dgm:spPr/>
      <dgm:t>
        <a:bodyPr/>
        <a:lstStyle/>
        <a:p>
          <a:pPr>
            <a:lnSpc>
              <a:spcPct val="100000"/>
            </a:lnSpc>
          </a:pPr>
          <a:r>
            <a:rPr lang="en-GB"/>
            <a:t>Quality Assurance and Learning: Driving Continuous Improvement – Faye Kamara, Head of Safeguarding, BNSSG, ICB and Jo Ratcliffe, Head of Service for QA &amp; Safeguarding, NSC</a:t>
          </a:r>
          <a:endParaRPr lang="en-US"/>
        </a:p>
      </dgm:t>
    </dgm:pt>
    <dgm:pt modelId="{0B17BECE-8587-4F47-BE33-B19981F13FCF}" type="parTrans" cxnId="{F0D1AA7B-D66A-44C5-8DD4-EE3FE5BEF742}">
      <dgm:prSet/>
      <dgm:spPr/>
      <dgm:t>
        <a:bodyPr/>
        <a:lstStyle/>
        <a:p>
          <a:endParaRPr lang="en-US"/>
        </a:p>
      </dgm:t>
    </dgm:pt>
    <dgm:pt modelId="{5BB4A2CA-A442-41B2-ABC7-36AFF2B8611B}" type="sibTrans" cxnId="{F0D1AA7B-D66A-44C5-8DD4-EE3FE5BEF742}">
      <dgm:prSet/>
      <dgm:spPr/>
      <dgm:t>
        <a:bodyPr/>
        <a:lstStyle/>
        <a:p>
          <a:endParaRPr lang="en-US"/>
        </a:p>
      </dgm:t>
    </dgm:pt>
    <dgm:pt modelId="{6FD85615-F065-49BC-963D-F54A99DA0AEB}">
      <dgm:prSet/>
      <dgm:spPr/>
      <dgm:t>
        <a:bodyPr/>
        <a:lstStyle/>
        <a:p>
          <a:pPr>
            <a:lnSpc>
              <a:spcPct val="100000"/>
            </a:lnSpc>
          </a:pPr>
          <a:r>
            <a:rPr lang="en-GB"/>
            <a:t>ROTH – Michael O’Connor, Head of Service for Youth Justice, NSC, Toyah Carty-Moore, Designated Nurse, BNSSG, ICB and police colleague TBC</a:t>
          </a:r>
          <a:endParaRPr lang="en-US"/>
        </a:p>
      </dgm:t>
    </dgm:pt>
    <dgm:pt modelId="{C9100AD5-299E-4509-B215-51D88E0799D1}" type="parTrans" cxnId="{01F8EF03-894A-480A-9322-89BEA87D55B5}">
      <dgm:prSet/>
      <dgm:spPr/>
      <dgm:t>
        <a:bodyPr/>
        <a:lstStyle/>
        <a:p>
          <a:endParaRPr lang="en-US"/>
        </a:p>
      </dgm:t>
    </dgm:pt>
    <dgm:pt modelId="{56565094-CDED-4E2E-80BD-B937F0D65B36}" type="sibTrans" cxnId="{01F8EF03-894A-480A-9322-89BEA87D55B5}">
      <dgm:prSet/>
      <dgm:spPr/>
      <dgm:t>
        <a:bodyPr/>
        <a:lstStyle/>
        <a:p>
          <a:endParaRPr lang="en-US"/>
        </a:p>
      </dgm:t>
    </dgm:pt>
    <dgm:pt modelId="{53AFE8EB-04DB-4B13-A427-11447398D6BA}" type="pres">
      <dgm:prSet presAssocID="{1A4E0339-DCF1-402E-A5C4-1C688A39E880}" presName="root" presStyleCnt="0">
        <dgm:presLayoutVars>
          <dgm:dir/>
          <dgm:resizeHandles val="exact"/>
        </dgm:presLayoutVars>
      </dgm:prSet>
      <dgm:spPr/>
    </dgm:pt>
    <dgm:pt modelId="{BBB8AD2B-B2B8-48ED-83AD-C9D9EB958AAC}" type="pres">
      <dgm:prSet presAssocID="{5779A2EA-B8A6-4B6D-BC42-0F33C0029358}" presName="compNode" presStyleCnt="0"/>
      <dgm:spPr/>
    </dgm:pt>
    <dgm:pt modelId="{5B08AE7F-CF14-4E7F-8371-02ADBF6553E3}" type="pres">
      <dgm:prSet presAssocID="{5779A2EA-B8A6-4B6D-BC42-0F33C0029358}" presName="bgRect" presStyleLbl="bgShp" presStyleIdx="0" presStyleCnt="4"/>
      <dgm:spPr/>
    </dgm:pt>
    <dgm:pt modelId="{449DBC65-E8E2-4BEC-BCAF-3FE47AEFA167}" type="pres">
      <dgm:prSet presAssocID="{5779A2EA-B8A6-4B6D-BC42-0F33C0029358}"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are outline"/>
        </a:ext>
      </dgm:extLst>
    </dgm:pt>
    <dgm:pt modelId="{97A9655F-29D0-47A9-BDA3-E34A7FAA192D}" type="pres">
      <dgm:prSet presAssocID="{5779A2EA-B8A6-4B6D-BC42-0F33C0029358}" presName="spaceRect" presStyleCnt="0"/>
      <dgm:spPr/>
    </dgm:pt>
    <dgm:pt modelId="{0310A16A-F89F-43AA-92C3-10D5F6CC7782}" type="pres">
      <dgm:prSet presAssocID="{5779A2EA-B8A6-4B6D-BC42-0F33C0029358}" presName="parTx" presStyleLbl="revTx" presStyleIdx="0" presStyleCnt="4">
        <dgm:presLayoutVars>
          <dgm:chMax val="0"/>
          <dgm:chPref val="0"/>
        </dgm:presLayoutVars>
      </dgm:prSet>
      <dgm:spPr/>
    </dgm:pt>
    <dgm:pt modelId="{EC14769B-D06B-48CA-87D9-83C4CC90E10C}" type="pres">
      <dgm:prSet presAssocID="{6E19F9E6-9FD3-4511-B6C9-0BDBE20BC9E9}" presName="sibTrans" presStyleCnt="0"/>
      <dgm:spPr/>
    </dgm:pt>
    <dgm:pt modelId="{D321EA15-241E-403E-BB7A-2D9EBD517820}" type="pres">
      <dgm:prSet presAssocID="{315391D0-740F-468D-8877-D4DBFBC28DBA}" presName="compNode" presStyleCnt="0"/>
      <dgm:spPr/>
    </dgm:pt>
    <dgm:pt modelId="{F132E205-CE3E-4D78-91DD-BD7F57CF5E2E}" type="pres">
      <dgm:prSet presAssocID="{315391D0-740F-468D-8877-D4DBFBC28DBA}" presName="bgRect" presStyleLbl="bgShp" presStyleIdx="1" presStyleCnt="4"/>
      <dgm:spPr/>
    </dgm:pt>
    <dgm:pt modelId="{83F1586F-E79E-4FC1-B457-BDCEC005D449}" type="pres">
      <dgm:prSet presAssocID="{315391D0-740F-468D-8877-D4DBFBC28DBA}"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Door Closed outline"/>
        </a:ext>
      </dgm:extLst>
    </dgm:pt>
    <dgm:pt modelId="{9513FE74-64F2-4AF7-959D-F9F2C3D22A88}" type="pres">
      <dgm:prSet presAssocID="{315391D0-740F-468D-8877-D4DBFBC28DBA}" presName="spaceRect" presStyleCnt="0"/>
      <dgm:spPr/>
    </dgm:pt>
    <dgm:pt modelId="{A75F9212-103E-42A3-BB90-5E85ACB7848D}" type="pres">
      <dgm:prSet presAssocID="{315391D0-740F-468D-8877-D4DBFBC28DBA}" presName="parTx" presStyleLbl="revTx" presStyleIdx="1" presStyleCnt="4">
        <dgm:presLayoutVars>
          <dgm:chMax val="0"/>
          <dgm:chPref val="0"/>
        </dgm:presLayoutVars>
      </dgm:prSet>
      <dgm:spPr/>
    </dgm:pt>
    <dgm:pt modelId="{7C52BC8B-EE31-440D-8F76-2D756625A6E9}" type="pres">
      <dgm:prSet presAssocID="{0AF2CDD3-EB90-4F27-B20D-55C71EA0F891}" presName="sibTrans" presStyleCnt="0"/>
      <dgm:spPr/>
    </dgm:pt>
    <dgm:pt modelId="{C3737576-6113-4C68-9688-EA1CFA4A49E7}" type="pres">
      <dgm:prSet presAssocID="{DC9433DF-9654-4150-8A9C-7DB950DAC6EF}" presName="compNode" presStyleCnt="0"/>
      <dgm:spPr/>
    </dgm:pt>
    <dgm:pt modelId="{DD626E0B-5527-40B8-AEAD-176022705771}" type="pres">
      <dgm:prSet presAssocID="{DC9433DF-9654-4150-8A9C-7DB950DAC6EF}" presName="bgRect" presStyleLbl="bgShp" presStyleIdx="2" presStyleCnt="4"/>
      <dgm:spPr/>
    </dgm:pt>
    <dgm:pt modelId="{BA7F0E4D-207D-4070-97C0-071DEED849CE}" type="pres">
      <dgm:prSet presAssocID="{DC9433DF-9654-4150-8A9C-7DB950DAC6EF}"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lipboard Badge outline"/>
        </a:ext>
      </dgm:extLst>
    </dgm:pt>
    <dgm:pt modelId="{7BFE15F9-D25C-4E5A-AF3F-EE92E2EA7ACE}" type="pres">
      <dgm:prSet presAssocID="{DC9433DF-9654-4150-8A9C-7DB950DAC6EF}" presName="spaceRect" presStyleCnt="0"/>
      <dgm:spPr/>
    </dgm:pt>
    <dgm:pt modelId="{868C5E12-46B4-4687-8FDE-CEA140A1F91B}" type="pres">
      <dgm:prSet presAssocID="{DC9433DF-9654-4150-8A9C-7DB950DAC6EF}" presName="parTx" presStyleLbl="revTx" presStyleIdx="2" presStyleCnt="4">
        <dgm:presLayoutVars>
          <dgm:chMax val="0"/>
          <dgm:chPref val="0"/>
        </dgm:presLayoutVars>
      </dgm:prSet>
      <dgm:spPr/>
    </dgm:pt>
    <dgm:pt modelId="{F3F059C3-D68F-4B3B-BEE5-B400E2406296}" type="pres">
      <dgm:prSet presAssocID="{5BB4A2CA-A442-41B2-ABC7-36AFF2B8611B}" presName="sibTrans" presStyleCnt="0"/>
      <dgm:spPr/>
    </dgm:pt>
    <dgm:pt modelId="{FCC3037E-912D-4B8B-A178-8ED34AA5879B}" type="pres">
      <dgm:prSet presAssocID="{6FD85615-F065-49BC-963D-F54A99DA0AEB}" presName="compNode" presStyleCnt="0"/>
      <dgm:spPr/>
    </dgm:pt>
    <dgm:pt modelId="{FE64D86A-22DD-4072-AC3E-236860C4E78C}" type="pres">
      <dgm:prSet presAssocID="{6FD85615-F065-49BC-963D-F54A99DA0AEB}" presName="bgRect" presStyleLbl="bgShp" presStyleIdx="3" presStyleCnt="4"/>
      <dgm:spPr/>
    </dgm:pt>
    <dgm:pt modelId="{493AF080-DCE2-447B-A95A-3295B675B80E}" type="pres">
      <dgm:prSet presAssocID="{6FD85615-F065-49BC-963D-F54A99DA0AEB}"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Park scene outline"/>
        </a:ext>
      </dgm:extLst>
    </dgm:pt>
    <dgm:pt modelId="{7BDEE005-DFC3-45AB-848A-45933B83D8D2}" type="pres">
      <dgm:prSet presAssocID="{6FD85615-F065-49BC-963D-F54A99DA0AEB}" presName="spaceRect" presStyleCnt="0"/>
      <dgm:spPr/>
    </dgm:pt>
    <dgm:pt modelId="{88EF50D0-3553-4D87-8FE4-9843899C3B52}" type="pres">
      <dgm:prSet presAssocID="{6FD85615-F065-49BC-963D-F54A99DA0AEB}" presName="parTx" presStyleLbl="revTx" presStyleIdx="3" presStyleCnt="4">
        <dgm:presLayoutVars>
          <dgm:chMax val="0"/>
          <dgm:chPref val="0"/>
        </dgm:presLayoutVars>
      </dgm:prSet>
      <dgm:spPr/>
    </dgm:pt>
  </dgm:ptLst>
  <dgm:cxnLst>
    <dgm:cxn modelId="{01F8EF03-894A-480A-9322-89BEA87D55B5}" srcId="{1A4E0339-DCF1-402E-A5C4-1C688A39E880}" destId="{6FD85615-F065-49BC-963D-F54A99DA0AEB}" srcOrd="3" destOrd="0" parTransId="{C9100AD5-299E-4509-B215-51D88E0799D1}" sibTransId="{56565094-CDED-4E2E-80BD-B937F0D65B36}"/>
    <dgm:cxn modelId="{2450BC09-1AD7-46BF-BFC8-FC5883E660E4}" type="presOf" srcId="{315391D0-740F-468D-8877-D4DBFBC28DBA}" destId="{A75F9212-103E-42A3-BB90-5E85ACB7848D}" srcOrd="0" destOrd="0" presId="urn:microsoft.com/office/officeart/2018/2/layout/IconVerticalSolidList"/>
    <dgm:cxn modelId="{C4C18D41-3F92-4DCB-A96E-85EB5746FA1D}" type="presOf" srcId="{5779A2EA-B8A6-4B6D-BC42-0F33C0029358}" destId="{0310A16A-F89F-43AA-92C3-10D5F6CC7782}" srcOrd="0" destOrd="0" presId="urn:microsoft.com/office/officeart/2018/2/layout/IconVerticalSolidList"/>
    <dgm:cxn modelId="{7EAD996A-7D69-4A9C-A1F3-454BE3629B47}" type="presOf" srcId="{1A4E0339-DCF1-402E-A5C4-1C688A39E880}" destId="{53AFE8EB-04DB-4B13-A427-11447398D6BA}" srcOrd="0" destOrd="0" presId="urn:microsoft.com/office/officeart/2018/2/layout/IconVerticalSolidList"/>
    <dgm:cxn modelId="{EAFF5E77-E3DF-439C-904A-E4C1CE6AB528}" type="presOf" srcId="{6FD85615-F065-49BC-963D-F54A99DA0AEB}" destId="{88EF50D0-3553-4D87-8FE4-9843899C3B52}" srcOrd="0" destOrd="0" presId="urn:microsoft.com/office/officeart/2018/2/layout/IconVerticalSolidList"/>
    <dgm:cxn modelId="{F0D1AA7B-D66A-44C5-8DD4-EE3FE5BEF742}" srcId="{1A4E0339-DCF1-402E-A5C4-1C688A39E880}" destId="{DC9433DF-9654-4150-8A9C-7DB950DAC6EF}" srcOrd="2" destOrd="0" parTransId="{0B17BECE-8587-4F47-BE33-B19981F13FCF}" sibTransId="{5BB4A2CA-A442-41B2-ABC7-36AFF2B8611B}"/>
    <dgm:cxn modelId="{B295CF95-7F2B-4A8B-814B-204310E286AC}" srcId="{1A4E0339-DCF1-402E-A5C4-1C688A39E880}" destId="{315391D0-740F-468D-8877-D4DBFBC28DBA}" srcOrd="1" destOrd="0" parTransId="{4B8325F7-D888-406C-87B1-1FE51D16B5BA}" sibTransId="{0AF2CDD3-EB90-4F27-B20D-55C71EA0F891}"/>
    <dgm:cxn modelId="{D902DCD6-5A6F-4A8A-9AE4-8E6AAFA30A3A}" srcId="{1A4E0339-DCF1-402E-A5C4-1C688A39E880}" destId="{5779A2EA-B8A6-4B6D-BC42-0F33C0029358}" srcOrd="0" destOrd="0" parTransId="{4BE11DD0-33C5-4997-A7A3-0A2BABA652B9}" sibTransId="{6E19F9E6-9FD3-4511-B6C9-0BDBE20BC9E9}"/>
    <dgm:cxn modelId="{700FC3D7-9288-45EA-8CAF-DA3BA29B94BE}" type="presOf" srcId="{DC9433DF-9654-4150-8A9C-7DB950DAC6EF}" destId="{868C5E12-46B4-4687-8FDE-CEA140A1F91B}" srcOrd="0" destOrd="0" presId="urn:microsoft.com/office/officeart/2018/2/layout/IconVerticalSolidList"/>
    <dgm:cxn modelId="{BA4AEF17-6D8B-40F0-81FE-1862961C0DDC}" type="presParOf" srcId="{53AFE8EB-04DB-4B13-A427-11447398D6BA}" destId="{BBB8AD2B-B2B8-48ED-83AD-C9D9EB958AAC}" srcOrd="0" destOrd="0" presId="urn:microsoft.com/office/officeart/2018/2/layout/IconVerticalSolidList"/>
    <dgm:cxn modelId="{BEEE0DAA-1234-4AA4-A428-5CE83EF5B0EE}" type="presParOf" srcId="{BBB8AD2B-B2B8-48ED-83AD-C9D9EB958AAC}" destId="{5B08AE7F-CF14-4E7F-8371-02ADBF6553E3}" srcOrd="0" destOrd="0" presId="urn:microsoft.com/office/officeart/2018/2/layout/IconVerticalSolidList"/>
    <dgm:cxn modelId="{7A1EB9FB-B2AB-4909-B32E-0869891DAFEC}" type="presParOf" srcId="{BBB8AD2B-B2B8-48ED-83AD-C9D9EB958AAC}" destId="{449DBC65-E8E2-4BEC-BCAF-3FE47AEFA167}" srcOrd="1" destOrd="0" presId="urn:microsoft.com/office/officeart/2018/2/layout/IconVerticalSolidList"/>
    <dgm:cxn modelId="{231FF772-661A-4DFA-ADAE-DDD2D9A2D052}" type="presParOf" srcId="{BBB8AD2B-B2B8-48ED-83AD-C9D9EB958AAC}" destId="{97A9655F-29D0-47A9-BDA3-E34A7FAA192D}" srcOrd="2" destOrd="0" presId="urn:microsoft.com/office/officeart/2018/2/layout/IconVerticalSolidList"/>
    <dgm:cxn modelId="{725C57CE-E1F1-4061-9D01-9B89E0A160D8}" type="presParOf" srcId="{BBB8AD2B-B2B8-48ED-83AD-C9D9EB958AAC}" destId="{0310A16A-F89F-43AA-92C3-10D5F6CC7782}" srcOrd="3" destOrd="0" presId="urn:microsoft.com/office/officeart/2018/2/layout/IconVerticalSolidList"/>
    <dgm:cxn modelId="{709F5B99-9809-4ADE-9D11-202D8AC9D563}" type="presParOf" srcId="{53AFE8EB-04DB-4B13-A427-11447398D6BA}" destId="{EC14769B-D06B-48CA-87D9-83C4CC90E10C}" srcOrd="1" destOrd="0" presId="urn:microsoft.com/office/officeart/2018/2/layout/IconVerticalSolidList"/>
    <dgm:cxn modelId="{E3933BD0-E32E-4992-999F-C2B8F99D561D}" type="presParOf" srcId="{53AFE8EB-04DB-4B13-A427-11447398D6BA}" destId="{D321EA15-241E-403E-BB7A-2D9EBD517820}" srcOrd="2" destOrd="0" presId="urn:microsoft.com/office/officeart/2018/2/layout/IconVerticalSolidList"/>
    <dgm:cxn modelId="{F05EF202-99C4-4327-8C03-959C3EFFD367}" type="presParOf" srcId="{D321EA15-241E-403E-BB7A-2D9EBD517820}" destId="{F132E205-CE3E-4D78-91DD-BD7F57CF5E2E}" srcOrd="0" destOrd="0" presId="urn:microsoft.com/office/officeart/2018/2/layout/IconVerticalSolidList"/>
    <dgm:cxn modelId="{4FE8B04F-F324-4C22-86D2-786EA90A8E79}" type="presParOf" srcId="{D321EA15-241E-403E-BB7A-2D9EBD517820}" destId="{83F1586F-E79E-4FC1-B457-BDCEC005D449}" srcOrd="1" destOrd="0" presId="urn:microsoft.com/office/officeart/2018/2/layout/IconVerticalSolidList"/>
    <dgm:cxn modelId="{FC7ED4EB-E0CF-4CA1-8117-491DC3D24439}" type="presParOf" srcId="{D321EA15-241E-403E-BB7A-2D9EBD517820}" destId="{9513FE74-64F2-4AF7-959D-F9F2C3D22A88}" srcOrd="2" destOrd="0" presId="urn:microsoft.com/office/officeart/2018/2/layout/IconVerticalSolidList"/>
    <dgm:cxn modelId="{1C0DCC28-2886-4334-A86F-8E8769E88BC5}" type="presParOf" srcId="{D321EA15-241E-403E-BB7A-2D9EBD517820}" destId="{A75F9212-103E-42A3-BB90-5E85ACB7848D}" srcOrd="3" destOrd="0" presId="urn:microsoft.com/office/officeart/2018/2/layout/IconVerticalSolidList"/>
    <dgm:cxn modelId="{8DE097A0-9383-4770-B8CC-91326BA1BAE8}" type="presParOf" srcId="{53AFE8EB-04DB-4B13-A427-11447398D6BA}" destId="{7C52BC8B-EE31-440D-8F76-2D756625A6E9}" srcOrd="3" destOrd="0" presId="urn:microsoft.com/office/officeart/2018/2/layout/IconVerticalSolidList"/>
    <dgm:cxn modelId="{965CD693-F4D7-4283-A7AF-B25ACEC1654D}" type="presParOf" srcId="{53AFE8EB-04DB-4B13-A427-11447398D6BA}" destId="{C3737576-6113-4C68-9688-EA1CFA4A49E7}" srcOrd="4" destOrd="0" presId="urn:microsoft.com/office/officeart/2018/2/layout/IconVerticalSolidList"/>
    <dgm:cxn modelId="{E83D99D1-DF6C-40F0-A89C-6D1BEB4CFBAA}" type="presParOf" srcId="{C3737576-6113-4C68-9688-EA1CFA4A49E7}" destId="{DD626E0B-5527-40B8-AEAD-176022705771}" srcOrd="0" destOrd="0" presId="urn:microsoft.com/office/officeart/2018/2/layout/IconVerticalSolidList"/>
    <dgm:cxn modelId="{F8DBF3AA-2803-4D06-BB46-0F966B3DA430}" type="presParOf" srcId="{C3737576-6113-4C68-9688-EA1CFA4A49E7}" destId="{BA7F0E4D-207D-4070-97C0-071DEED849CE}" srcOrd="1" destOrd="0" presId="urn:microsoft.com/office/officeart/2018/2/layout/IconVerticalSolidList"/>
    <dgm:cxn modelId="{E327AEAC-80CC-4002-B9B2-EE85EFDCC3D1}" type="presParOf" srcId="{C3737576-6113-4C68-9688-EA1CFA4A49E7}" destId="{7BFE15F9-D25C-4E5A-AF3F-EE92E2EA7ACE}" srcOrd="2" destOrd="0" presId="urn:microsoft.com/office/officeart/2018/2/layout/IconVerticalSolidList"/>
    <dgm:cxn modelId="{A5CD22B3-2F53-4E05-A879-6931C7EA6CDA}" type="presParOf" srcId="{C3737576-6113-4C68-9688-EA1CFA4A49E7}" destId="{868C5E12-46B4-4687-8FDE-CEA140A1F91B}" srcOrd="3" destOrd="0" presId="urn:microsoft.com/office/officeart/2018/2/layout/IconVerticalSolidList"/>
    <dgm:cxn modelId="{56CF5705-FEC0-459A-B3CA-22D572096CCC}" type="presParOf" srcId="{53AFE8EB-04DB-4B13-A427-11447398D6BA}" destId="{F3F059C3-D68F-4B3B-BEE5-B400E2406296}" srcOrd="5" destOrd="0" presId="urn:microsoft.com/office/officeart/2018/2/layout/IconVerticalSolidList"/>
    <dgm:cxn modelId="{B48A0654-CEA0-4E8F-AC45-BBF457B6FC9F}" type="presParOf" srcId="{53AFE8EB-04DB-4B13-A427-11447398D6BA}" destId="{FCC3037E-912D-4B8B-A178-8ED34AA5879B}" srcOrd="6" destOrd="0" presId="urn:microsoft.com/office/officeart/2018/2/layout/IconVerticalSolidList"/>
    <dgm:cxn modelId="{6EFD9EBE-733A-4A09-8FFB-51E37762B11A}" type="presParOf" srcId="{FCC3037E-912D-4B8B-A178-8ED34AA5879B}" destId="{FE64D86A-22DD-4072-AC3E-236860C4E78C}" srcOrd="0" destOrd="0" presId="urn:microsoft.com/office/officeart/2018/2/layout/IconVerticalSolidList"/>
    <dgm:cxn modelId="{3E3B25D7-7B43-41D1-8B11-CE91D89543D3}" type="presParOf" srcId="{FCC3037E-912D-4B8B-A178-8ED34AA5879B}" destId="{493AF080-DCE2-447B-A95A-3295B675B80E}" srcOrd="1" destOrd="0" presId="urn:microsoft.com/office/officeart/2018/2/layout/IconVerticalSolidList"/>
    <dgm:cxn modelId="{89B12E6E-9E56-47E2-8B19-7569C1A15EE4}" type="presParOf" srcId="{FCC3037E-912D-4B8B-A178-8ED34AA5879B}" destId="{7BDEE005-DFC3-45AB-848A-45933B83D8D2}" srcOrd="2" destOrd="0" presId="urn:microsoft.com/office/officeart/2018/2/layout/IconVerticalSolidList"/>
    <dgm:cxn modelId="{F7FA8CC7-1B50-40FF-BB72-31D5D8B4E5D1}" type="presParOf" srcId="{FCC3037E-912D-4B8B-A178-8ED34AA5879B}" destId="{88EF50D0-3553-4D87-8FE4-9843899C3B5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9C1EB-FC1C-45A9-88E5-47376A40A401}">
      <dsp:nvSpPr>
        <dsp:cNvPr id="0" name=""/>
        <dsp:cNvSpPr/>
      </dsp:nvSpPr>
      <dsp:spPr>
        <a:xfrm>
          <a:off x="0" y="82780"/>
          <a:ext cx="6798539" cy="93483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Under the 2017 Act, the previous model of Local Safeguarding Children Boards (LSCBs) was replaced by local safeguarding partnerships. These are formal partnerships between three key agencies:</a:t>
          </a:r>
          <a:endParaRPr lang="en-US" sz="1700" kern="1200" dirty="0"/>
        </a:p>
      </dsp:txBody>
      <dsp:txXfrm>
        <a:off x="45635" y="128415"/>
        <a:ext cx="6707269" cy="843560"/>
      </dsp:txXfrm>
    </dsp:sp>
    <dsp:sp modelId="{9F45FD31-D6A3-4955-A869-34FEC539E0BF}">
      <dsp:nvSpPr>
        <dsp:cNvPr id="0" name=""/>
        <dsp:cNvSpPr/>
      </dsp:nvSpPr>
      <dsp:spPr>
        <a:xfrm>
          <a:off x="0" y="1017611"/>
          <a:ext cx="6798539" cy="6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854"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en-GB" sz="1300" kern="1200"/>
            <a:t>The local authority</a:t>
          </a:r>
          <a:endParaRPr lang="en-US" sz="1300" kern="1200"/>
        </a:p>
        <a:p>
          <a:pPr marL="114300" lvl="1" indent="-114300" algn="l" defTabSz="577850">
            <a:lnSpc>
              <a:spcPct val="90000"/>
            </a:lnSpc>
            <a:spcBef>
              <a:spcPct val="0"/>
            </a:spcBef>
            <a:spcAft>
              <a:spcPct val="20000"/>
            </a:spcAft>
            <a:buChar char="•"/>
          </a:pPr>
          <a:r>
            <a:rPr lang="en-GB" sz="1300" kern="1200"/>
            <a:t>The police</a:t>
          </a:r>
          <a:endParaRPr lang="en-US" sz="1300" kern="1200"/>
        </a:p>
        <a:p>
          <a:pPr marL="114300" lvl="1" indent="-114300" algn="l" defTabSz="577850">
            <a:lnSpc>
              <a:spcPct val="90000"/>
            </a:lnSpc>
            <a:spcBef>
              <a:spcPct val="0"/>
            </a:spcBef>
            <a:spcAft>
              <a:spcPct val="20000"/>
            </a:spcAft>
            <a:buChar char="•"/>
          </a:pPr>
          <a:r>
            <a:rPr lang="en-GB" sz="1300" kern="1200"/>
            <a:t>The health service – integrated care board</a:t>
          </a:r>
          <a:endParaRPr lang="en-US" sz="1300" kern="1200"/>
        </a:p>
      </dsp:txBody>
      <dsp:txXfrm>
        <a:off x="0" y="1017611"/>
        <a:ext cx="6798539" cy="686204"/>
      </dsp:txXfrm>
    </dsp:sp>
    <dsp:sp modelId="{61F0C6DA-3417-44BA-9C9F-E93061AC0D81}">
      <dsp:nvSpPr>
        <dsp:cNvPr id="0" name=""/>
        <dsp:cNvSpPr/>
      </dsp:nvSpPr>
      <dsp:spPr>
        <a:xfrm>
          <a:off x="0" y="1703816"/>
          <a:ext cx="6798539" cy="93483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These three are known as the ‘statutory safeguarding partners’, and they share equal responsibility for setting out the local arrangements to keep children safe.</a:t>
          </a:r>
          <a:endParaRPr lang="en-US" sz="1700" kern="1200"/>
        </a:p>
      </dsp:txBody>
      <dsp:txXfrm>
        <a:off x="45635" y="1749451"/>
        <a:ext cx="6707269" cy="843560"/>
      </dsp:txXfrm>
    </dsp:sp>
    <dsp:sp modelId="{0EE30C69-DCCC-4EB8-A794-5CE0ADCF1315}">
      <dsp:nvSpPr>
        <dsp:cNvPr id="0" name=""/>
        <dsp:cNvSpPr/>
      </dsp:nvSpPr>
      <dsp:spPr>
        <a:xfrm>
          <a:off x="0" y="2687606"/>
          <a:ext cx="6798539" cy="93483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They must work together with other relevant agencies—such as schools, early years settings, social care providers, and the voluntary sector—to coordinate safeguarding work.</a:t>
          </a:r>
          <a:endParaRPr lang="en-US" sz="1700" kern="1200"/>
        </a:p>
      </dsp:txBody>
      <dsp:txXfrm>
        <a:off x="45635" y="2733241"/>
        <a:ext cx="6707269" cy="8435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A7C499-60AA-46E4-AACD-3860E96D4D97}">
      <dsp:nvSpPr>
        <dsp:cNvPr id="0" name=""/>
        <dsp:cNvSpPr/>
      </dsp:nvSpPr>
      <dsp:spPr>
        <a:xfrm>
          <a:off x="2489199" y="799676"/>
          <a:ext cx="1635610" cy="1773003"/>
        </a:xfrm>
        <a:custGeom>
          <a:avLst/>
          <a:gdLst/>
          <a:ahLst/>
          <a:cxnLst/>
          <a:rect l="0" t="0" r="0" b="0"/>
          <a:pathLst>
            <a:path>
              <a:moveTo>
                <a:pt x="1635610" y="0"/>
              </a:moveTo>
              <a:lnTo>
                <a:pt x="0" y="1773003"/>
              </a:lnTo>
            </a:path>
          </a:pathLst>
        </a:custGeom>
        <a:noFill/>
        <a:ln w="19050" cap="flat" cmpd="sng" algn="ctr">
          <a:no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F1A2E20-F7BA-487C-B2C0-A04CD3121DF6}">
      <dsp:nvSpPr>
        <dsp:cNvPr id="0" name=""/>
        <dsp:cNvSpPr/>
      </dsp:nvSpPr>
      <dsp:spPr>
        <a:xfrm>
          <a:off x="4124810" y="799676"/>
          <a:ext cx="1785054" cy="198208"/>
        </a:xfrm>
        <a:custGeom>
          <a:avLst/>
          <a:gdLst/>
          <a:ahLst/>
          <a:cxnLst/>
          <a:rect l="0" t="0" r="0" b="0"/>
          <a:pathLst>
            <a:path>
              <a:moveTo>
                <a:pt x="0" y="0"/>
              </a:moveTo>
              <a:lnTo>
                <a:pt x="0" y="198208"/>
              </a:lnTo>
              <a:lnTo>
                <a:pt x="1785054" y="198208"/>
              </a:lnTo>
            </a:path>
          </a:pathLst>
        </a:custGeom>
        <a:noFill/>
        <a:ln w="19050" cap="flat" cmpd="sng" algn="ctr">
          <a:solidFill>
            <a:schemeClr val="accent3">
              <a:tint val="9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4F230BF-2108-4FBA-BB5B-6190D03AE4B3}">
      <dsp:nvSpPr>
        <dsp:cNvPr id="0" name=""/>
        <dsp:cNvSpPr/>
      </dsp:nvSpPr>
      <dsp:spPr>
        <a:xfrm>
          <a:off x="2489199" y="799676"/>
          <a:ext cx="1635610" cy="706211"/>
        </a:xfrm>
        <a:custGeom>
          <a:avLst/>
          <a:gdLst/>
          <a:ahLst/>
          <a:cxnLst/>
          <a:rect l="0" t="0" r="0" b="0"/>
          <a:pathLst>
            <a:path>
              <a:moveTo>
                <a:pt x="1635610" y="0"/>
              </a:moveTo>
              <a:lnTo>
                <a:pt x="0" y="706211"/>
              </a:lnTo>
            </a:path>
          </a:pathLst>
        </a:custGeom>
        <a:noFill/>
        <a:ln w="19050" cap="flat" cmpd="sng" algn="ctr">
          <a:no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9906C78-51EE-4B48-B757-E0543F75B894}">
      <dsp:nvSpPr>
        <dsp:cNvPr id="0" name=""/>
        <dsp:cNvSpPr/>
      </dsp:nvSpPr>
      <dsp:spPr>
        <a:xfrm>
          <a:off x="6357539" y="4394919"/>
          <a:ext cx="233665" cy="466787"/>
        </a:xfrm>
        <a:custGeom>
          <a:avLst/>
          <a:gdLst/>
          <a:ahLst/>
          <a:cxnLst/>
          <a:rect l="0" t="0" r="0" b="0"/>
          <a:pathLst>
            <a:path>
              <a:moveTo>
                <a:pt x="0" y="0"/>
              </a:moveTo>
              <a:lnTo>
                <a:pt x="0" y="466787"/>
              </a:lnTo>
              <a:lnTo>
                <a:pt x="233665" y="466787"/>
              </a:lnTo>
            </a:path>
          </a:pathLst>
        </a:custGeom>
        <a:noFill/>
        <a:ln w="19050" cap="flat" cmpd="sng" algn="ctr">
          <a:solidFill>
            <a:schemeClr val="accent3">
              <a:tint val="7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EB7DCEE-FF8F-453A-AC33-E62F8285A000}">
      <dsp:nvSpPr>
        <dsp:cNvPr id="0" name=""/>
        <dsp:cNvSpPr/>
      </dsp:nvSpPr>
      <dsp:spPr>
        <a:xfrm>
          <a:off x="4124810" y="799676"/>
          <a:ext cx="2872470" cy="2795566"/>
        </a:xfrm>
        <a:custGeom>
          <a:avLst/>
          <a:gdLst/>
          <a:ahLst/>
          <a:cxnLst/>
          <a:rect l="0" t="0" r="0" b="0"/>
          <a:pathLst>
            <a:path>
              <a:moveTo>
                <a:pt x="0" y="0"/>
              </a:moveTo>
              <a:lnTo>
                <a:pt x="0" y="2627634"/>
              </a:lnTo>
              <a:lnTo>
                <a:pt x="2872470" y="2627634"/>
              </a:lnTo>
              <a:lnTo>
                <a:pt x="2872470" y="2795566"/>
              </a:lnTo>
            </a:path>
          </a:pathLst>
        </a:custGeom>
        <a:noFill/>
        <a:ln w="19050" cap="flat" cmpd="sng" algn="ctr">
          <a:solidFill>
            <a:schemeClr val="accent3">
              <a:tint val="9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81D721-AEB6-4058-BF03-0196FAF35805}">
      <dsp:nvSpPr>
        <dsp:cNvPr id="0" name=""/>
        <dsp:cNvSpPr/>
      </dsp:nvSpPr>
      <dsp:spPr>
        <a:xfrm>
          <a:off x="4427136" y="4394919"/>
          <a:ext cx="246460" cy="476567"/>
        </a:xfrm>
        <a:custGeom>
          <a:avLst/>
          <a:gdLst/>
          <a:ahLst/>
          <a:cxnLst/>
          <a:rect l="0" t="0" r="0" b="0"/>
          <a:pathLst>
            <a:path>
              <a:moveTo>
                <a:pt x="0" y="0"/>
              </a:moveTo>
              <a:lnTo>
                <a:pt x="0" y="476567"/>
              </a:lnTo>
              <a:lnTo>
                <a:pt x="246460" y="476567"/>
              </a:lnTo>
            </a:path>
          </a:pathLst>
        </a:custGeom>
        <a:noFill/>
        <a:ln w="19050" cap="flat" cmpd="sng" algn="ctr">
          <a:solidFill>
            <a:schemeClr val="accent3">
              <a:tint val="7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D8BDDFB-2166-4E56-8A7D-C356C058C459}">
      <dsp:nvSpPr>
        <dsp:cNvPr id="0" name=""/>
        <dsp:cNvSpPr/>
      </dsp:nvSpPr>
      <dsp:spPr>
        <a:xfrm>
          <a:off x="4124810" y="799676"/>
          <a:ext cx="942066" cy="2795566"/>
        </a:xfrm>
        <a:custGeom>
          <a:avLst/>
          <a:gdLst/>
          <a:ahLst/>
          <a:cxnLst/>
          <a:rect l="0" t="0" r="0" b="0"/>
          <a:pathLst>
            <a:path>
              <a:moveTo>
                <a:pt x="0" y="0"/>
              </a:moveTo>
              <a:lnTo>
                <a:pt x="0" y="2627634"/>
              </a:lnTo>
              <a:lnTo>
                <a:pt x="942066" y="2627634"/>
              </a:lnTo>
              <a:lnTo>
                <a:pt x="942066" y="2795566"/>
              </a:lnTo>
            </a:path>
          </a:pathLst>
        </a:custGeom>
        <a:noFill/>
        <a:ln w="19050" cap="flat" cmpd="sng" algn="ctr">
          <a:solidFill>
            <a:schemeClr val="accent3">
              <a:tint val="9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FF1FDEC-AD3D-4EEF-9738-14BC708BF7DF}">
      <dsp:nvSpPr>
        <dsp:cNvPr id="0" name=""/>
        <dsp:cNvSpPr/>
      </dsp:nvSpPr>
      <dsp:spPr>
        <a:xfrm>
          <a:off x="3200400" y="799676"/>
          <a:ext cx="924410" cy="2795566"/>
        </a:xfrm>
        <a:custGeom>
          <a:avLst/>
          <a:gdLst/>
          <a:ahLst/>
          <a:cxnLst/>
          <a:rect l="0" t="0" r="0" b="0"/>
          <a:pathLst>
            <a:path>
              <a:moveTo>
                <a:pt x="924410" y="0"/>
              </a:moveTo>
              <a:lnTo>
                <a:pt x="924410" y="2627634"/>
              </a:lnTo>
              <a:lnTo>
                <a:pt x="0" y="2627634"/>
              </a:lnTo>
              <a:lnTo>
                <a:pt x="0" y="2795566"/>
              </a:lnTo>
            </a:path>
          </a:pathLst>
        </a:custGeom>
        <a:noFill/>
        <a:ln w="19050" cap="flat" cmpd="sng" algn="ctr">
          <a:solidFill>
            <a:schemeClr val="accent3">
              <a:tint val="9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F3BB5BF-7112-42E9-9922-49C6667B7E14}">
      <dsp:nvSpPr>
        <dsp:cNvPr id="0" name=""/>
        <dsp:cNvSpPr/>
      </dsp:nvSpPr>
      <dsp:spPr>
        <a:xfrm>
          <a:off x="1206070" y="799676"/>
          <a:ext cx="2918739" cy="2795566"/>
        </a:xfrm>
        <a:custGeom>
          <a:avLst/>
          <a:gdLst/>
          <a:ahLst/>
          <a:cxnLst/>
          <a:rect l="0" t="0" r="0" b="0"/>
          <a:pathLst>
            <a:path>
              <a:moveTo>
                <a:pt x="2918739" y="0"/>
              </a:moveTo>
              <a:lnTo>
                <a:pt x="2918739" y="2627634"/>
              </a:lnTo>
              <a:lnTo>
                <a:pt x="0" y="2627634"/>
              </a:lnTo>
              <a:lnTo>
                <a:pt x="0" y="2795566"/>
              </a:lnTo>
            </a:path>
          </a:pathLst>
        </a:custGeom>
        <a:noFill/>
        <a:ln w="19050" cap="flat" cmpd="sng" algn="ctr">
          <a:solidFill>
            <a:schemeClr val="accent3">
              <a:tint val="9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FDD145E-239A-4B26-B22E-F638A5CF89A5}">
      <dsp:nvSpPr>
        <dsp:cNvPr id="0" name=""/>
        <dsp:cNvSpPr/>
      </dsp:nvSpPr>
      <dsp:spPr>
        <a:xfrm>
          <a:off x="2464929" y="0"/>
          <a:ext cx="3319761" cy="799676"/>
        </a:xfrm>
        <a:prstGeom prst="rect">
          <a:avLst/>
        </a:prstGeom>
        <a:solidFill>
          <a:srgbClr val="92D050">
            <a:alpha val="8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b="1" u="none" kern="1200" dirty="0">
              <a:solidFill>
                <a:schemeClr val="tx1"/>
              </a:solidFill>
            </a:rPr>
            <a:t>Lead Safeguarding Partners</a:t>
          </a:r>
        </a:p>
        <a:p>
          <a:pPr marL="0" lvl="0" indent="0" algn="ctr" defTabSz="533400">
            <a:lnSpc>
              <a:spcPct val="90000"/>
            </a:lnSpc>
            <a:spcBef>
              <a:spcPct val="0"/>
            </a:spcBef>
            <a:spcAft>
              <a:spcPct val="35000"/>
            </a:spcAft>
            <a:buNone/>
          </a:pPr>
          <a:r>
            <a:rPr lang="en-GB" sz="1200" kern="1200" dirty="0">
              <a:solidFill>
                <a:schemeClr val="tx1"/>
              </a:solidFill>
            </a:rPr>
            <a:t>LSPs are responsible for strategic leadership. They meet regionally 2 x per year and 1 x locally with NSSCP.</a:t>
          </a:r>
          <a:endParaRPr lang="en-GB" sz="2400" kern="1200" dirty="0">
            <a:solidFill>
              <a:schemeClr val="tx1"/>
            </a:solidFill>
          </a:endParaRPr>
        </a:p>
      </dsp:txBody>
      <dsp:txXfrm>
        <a:off x="2464929" y="0"/>
        <a:ext cx="3319761" cy="799676"/>
      </dsp:txXfrm>
    </dsp:sp>
    <dsp:sp modelId="{FEDACB46-E5DC-426F-BE59-B129EA818CDC}">
      <dsp:nvSpPr>
        <dsp:cNvPr id="0" name=""/>
        <dsp:cNvSpPr/>
      </dsp:nvSpPr>
      <dsp:spPr>
        <a:xfrm>
          <a:off x="406394" y="3595242"/>
          <a:ext cx="1599353" cy="799676"/>
        </a:xfrm>
        <a:prstGeom prst="rect">
          <a:avLst/>
        </a:prstGeom>
        <a:solidFill>
          <a:srgbClr val="92D050">
            <a:alpha val="7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GB" sz="1100" b="1" kern="1200" dirty="0">
              <a:solidFill>
                <a:schemeClr val="tx1"/>
              </a:solidFill>
            </a:rPr>
            <a:t>Child Safeguarding Practice Review Subgroup </a:t>
          </a:r>
          <a:r>
            <a:rPr lang="en-GB" sz="1100" kern="1200" dirty="0">
              <a:solidFill>
                <a:schemeClr val="tx1"/>
              </a:solidFill>
            </a:rPr>
            <a:t>– stood up as required</a:t>
          </a:r>
        </a:p>
      </dsp:txBody>
      <dsp:txXfrm>
        <a:off x="406394" y="3595242"/>
        <a:ext cx="1599353" cy="799676"/>
      </dsp:txXfrm>
    </dsp:sp>
    <dsp:sp modelId="{3081E126-244F-4C2F-99C4-F55D1A3448A4}">
      <dsp:nvSpPr>
        <dsp:cNvPr id="0" name=""/>
        <dsp:cNvSpPr/>
      </dsp:nvSpPr>
      <dsp:spPr>
        <a:xfrm>
          <a:off x="2400723" y="3595242"/>
          <a:ext cx="1599353" cy="799676"/>
        </a:xfrm>
        <a:prstGeom prst="rect">
          <a:avLst/>
        </a:prstGeom>
        <a:solidFill>
          <a:srgbClr val="92D050">
            <a:alpha val="7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GB" sz="1100" b="1" kern="1200" dirty="0">
              <a:solidFill>
                <a:schemeClr val="tx1"/>
              </a:solidFill>
            </a:rPr>
            <a:t>Quality Assurance &amp; Learning: Driving Continuous Improvement Subgroup</a:t>
          </a:r>
        </a:p>
      </dsp:txBody>
      <dsp:txXfrm>
        <a:off x="2400723" y="3595242"/>
        <a:ext cx="1599353" cy="799676"/>
      </dsp:txXfrm>
    </dsp:sp>
    <dsp:sp modelId="{54E5BDB7-CEB7-4855-AE5D-BF43B5091C06}">
      <dsp:nvSpPr>
        <dsp:cNvPr id="0" name=""/>
        <dsp:cNvSpPr/>
      </dsp:nvSpPr>
      <dsp:spPr>
        <a:xfrm>
          <a:off x="4267200" y="3595242"/>
          <a:ext cx="1599353" cy="799676"/>
        </a:xfrm>
        <a:prstGeom prst="rect">
          <a:avLst/>
        </a:prstGeom>
        <a:solidFill>
          <a:srgbClr val="92D050">
            <a:alpha val="7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GB" sz="1100" b="1" kern="1200" dirty="0">
              <a:solidFill>
                <a:schemeClr val="tx1"/>
              </a:solidFill>
            </a:rPr>
            <a:t>Strategic MASH Subgroup</a:t>
          </a:r>
        </a:p>
      </dsp:txBody>
      <dsp:txXfrm>
        <a:off x="4267200" y="3595242"/>
        <a:ext cx="1599353" cy="799676"/>
      </dsp:txXfrm>
    </dsp:sp>
    <dsp:sp modelId="{4F08CF2E-1A23-4DBE-989F-F88E9879A417}">
      <dsp:nvSpPr>
        <dsp:cNvPr id="0" name=""/>
        <dsp:cNvSpPr/>
      </dsp:nvSpPr>
      <dsp:spPr>
        <a:xfrm>
          <a:off x="4673596" y="4471648"/>
          <a:ext cx="1599353" cy="799676"/>
        </a:xfrm>
        <a:prstGeom prst="rect">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GB" sz="1100" kern="1200" dirty="0">
              <a:solidFill>
                <a:schemeClr val="tx1"/>
              </a:solidFill>
            </a:rPr>
            <a:t>Multi-Agency Safeguarding Hub (MASH)</a:t>
          </a:r>
        </a:p>
      </dsp:txBody>
      <dsp:txXfrm>
        <a:off x="4673596" y="4471648"/>
        <a:ext cx="1599353" cy="799676"/>
      </dsp:txXfrm>
    </dsp:sp>
    <dsp:sp modelId="{4B441DEC-F49D-40B3-AE59-CFE4DD0E5D42}">
      <dsp:nvSpPr>
        <dsp:cNvPr id="0" name=""/>
        <dsp:cNvSpPr/>
      </dsp:nvSpPr>
      <dsp:spPr>
        <a:xfrm>
          <a:off x="6197604" y="3595242"/>
          <a:ext cx="1599353" cy="799676"/>
        </a:xfrm>
        <a:prstGeom prst="rect">
          <a:avLst/>
        </a:prstGeom>
        <a:solidFill>
          <a:srgbClr val="92D050">
            <a:alpha val="7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GB" sz="1100" b="1" kern="1200" dirty="0">
              <a:solidFill>
                <a:schemeClr val="tx1"/>
              </a:solidFill>
            </a:rPr>
            <a:t>Risk Outside The Home (ROTH) Subgroup</a:t>
          </a:r>
        </a:p>
      </dsp:txBody>
      <dsp:txXfrm>
        <a:off x="6197604" y="3595242"/>
        <a:ext cx="1599353" cy="799676"/>
      </dsp:txXfrm>
    </dsp:sp>
    <dsp:sp modelId="{D3863F00-FE70-4182-A4FA-A47AEA56E293}">
      <dsp:nvSpPr>
        <dsp:cNvPr id="0" name=""/>
        <dsp:cNvSpPr/>
      </dsp:nvSpPr>
      <dsp:spPr>
        <a:xfrm>
          <a:off x="6591204" y="4461868"/>
          <a:ext cx="1599353" cy="799676"/>
        </a:xfrm>
        <a:prstGeom prst="rect">
          <a:avLst/>
        </a:prstGeom>
        <a:solidFill>
          <a:schemeClr val="accent3">
            <a:alpha val="5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GB" sz="1100" kern="1200" dirty="0">
              <a:solidFill>
                <a:schemeClr val="tx1"/>
              </a:solidFill>
            </a:rPr>
            <a:t>Multi-Agency Child Safety (MACS) Panel</a:t>
          </a:r>
        </a:p>
      </dsp:txBody>
      <dsp:txXfrm>
        <a:off x="6591204" y="4461868"/>
        <a:ext cx="1599353" cy="799676"/>
      </dsp:txXfrm>
    </dsp:sp>
    <dsp:sp modelId="{5D9AFBCB-CE30-4107-9D26-AB8D017FED8B}">
      <dsp:nvSpPr>
        <dsp:cNvPr id="0" name=""/>
        <dsp:cNvSpPr/>
      </dsp:nvSpPr>
      <dsp:spPr>
        <a:xfrm>
          <a:off x="2489199" y="1106049"/>
          <a:ext cx="3320369" cy="799676"/>
        </a:xfrm>
        <a:prstGeom prst="rect">
          <a:avLst/>
        </a:prstGeom>
        <a:solidFill>
          <a:srgbClr val="92D05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b="1" u="none" kern="1200" dirty="0">
              <a:solidFill>
                <a:schemeClr val="tx1"/>
              </a:solidFill>
            </a:rPr>
            <a:t>Delegated Safeguarding Partners</a:t>
          </a:r>
        </a:p>
        <a:p>
          <a:pPr marL="0" lvl="0" indent="0" algn="ctr" defTabSz="533400">
            <a:lnSpc>
              <a:spcPct val="90000"/>
            </a:lnSpc>
            <a:spcBef>
              <a:spcPct val="0"/>
            </a:spcBef>
            <a:spcAft>
              <a:spcPct val="35000"/>
            </a:spcAft>
            <a:buNone/>
          </a:pPr>
          <a:r>
            <a:rPr lang="en-GB" sz="1200" kern="1200" dirty="0">
              <a:solidFill>
                <a:schemeClr val="tx1"/>
              </a:solidFill>
            </a:rPr>
            <a:t>DSPs are responsible for operational delivery. Meetings are chaired by DSP bi-monthly.</a:t>
          </a:r>
          <a:endParaRPr lang="en-GB" sz="2400" kern="1200" dirty="0">
            <a:solidFill>
              <a:schemeClr val="tx1"/>
            </a:solidFill>
          </a:endParaRPr>
        </a:p>
      </dsp:txBody>
      <dsp:txXfrm>
        <a:off x="2489199" y="1106049"/>
        <a:ext cx="3320369" cy="799676"/>
      </dsp:txXfrm>
    </dsp:sp>
    <dsp:sp modelId="{68661795-76BF-4EF5-A203-F9853C2E2C89}">
      <dsp:nvSpPr>
        <dsp:cNvPr id="0" name=""/>
        <dsp:cNvSpPr/>
      </dsp:nvSpPr>
      <dsp:spPr>
        <a:xfrm>
          <a:off x="5909864" y="598047"/>
          <a:ext cx="2474999" cy="799676"/>
        </a:xfrm>
        <a:prstGeom prst="rect">
          <a:avLst/>
        </a:prstGeom>
        <a:solidFill>
          <a:srgbClr val="92D05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Independent Scrutineer</a:t>
          </a:r>
        </a:p>
        <a:p>
          <a:pPr marL="0" lvl="0" indent="0" algn="ctr" defTabSz="533400">
            <a:lnSpc>
              <a:spcPct val="90000"/>
            </a:lnSpc>
            <a:spcBef>
              <a:spcPct val="0"/>
            </a:spcBef>
            <a:spcAft>
              <a:spcPct val="35000"/>
            </a:spcAft>
            <a:buNone/>
          </a:pPr>
          <a:r>
            <a:rPr lang="en-GB" sz="1200" kern="1200" dirty="0">
              <a:solidFill>
                <a:schemeClr val="tx1"/>
              </a:solidFill>
            </a:rPr>
            <a:t>The scrutineer provides support and challenge at both strategic and operational level.</a:t>
          </a:r>
        </a:p>
      </dsp:txBody>
      <dsp:txXfrm>
        <a:off x="5909864" y="598047"/>
        <a:ext cx="2474999" cy="799676"/>
      </dsp:txXfrm>
    </dsp:sp>
    <dsp:sp modelId="{6D52E949-CA9A-4115-AE54-81108601DC87}">
      <dsp:nvSpPr>
        <dsp:cNvPr id="0" name=""/>
        <dsp:cNvSpPr/>
      </dsp:nvSpPr>
      <dsp:spPr>
        <a:xfrm>
          <a:off x="2489199" y="2172842"/>
          <a:ext cx="3350357" cy="799676"/>
        </a:xfrm>
        <a:prstGeom prst="rect">
          <a:avLst/>
        </a:prstGeom>
        <a:solidFill>
          <a:srgbClr val="92D05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Operational Safeguarding Group</a:t>
          </a:r>
        </a:p>
        <a:p>
          <a:pPr marL="0" lvl="0" indent="0" algn="ctr" defTabSz="533400">
            <a:lnSpc>
              <a:spcPct val="90000"/>
            </a:lnSpc>
            <a:spcBef>
              <a:spcPct val="0"/>
            </a:spcBef>
            <a:spcAft>
              <a:spcPct val="35000"/>
            </a:spcAft>
            <a:buNone/>
          </a:pPr>
          <a:r>
            <a:rPr lang="en-GB" sz="1200" b="0" kern="1200" dirty="0">
              <a:solidFill>
                <a:schemeClr val="tx1"/>
              </a:solidFill>
            </a:rPr>
            <a:t>Attended by DSPs, agency safeguarding leads and subgroup chairs &amp; vice chars. </a:t>
          </a:r>
          <a:r>
            <a:rPr lang="en-GB" sz="1200" kern="1200" dirty="0">
              <a:solidFill>
                <a:schemeClr val="tx1"/>
              </a:solidFill>
            </a:rPr>
            <a:t>Meetings are chaired by DSP bi-monthly.</a:t>
          </a:r>
        </a:p>
      </dsp:txBody>
      <dsp:txXfrm>
        <a:off x="2489199" y="2172842"/>
        <a:ext cx="3350357" cy="7996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B580FB-B0B0-436F-8014-CDD0919D5C97}">
      <dsp:nvSpPr>
        <dsp:cNvPr id="0" name=""/>
        <dsp:cNvSpPr/>
      </dsp:nvSpPr>
      <dsp:spPr>
        <a:xfrm>
          <a:off x="1748064" y="2975"/>
          <a:ext cx="3342605" cy="200556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100000"/>
            </a:lnSpc>
            <a:spcBef>
              <a:spcPct val="0"/>
            </a:spcBef>
            <a:spcAft>
              <a:spcPct val="35000"/>
            </a:spcAft>
            <a:buNone/>
          </a:pPr>
          <a:r>
            <a:rPr lang="en-GB" sz="1300" kern="1200"/>
            <a:t>This group includes DSPs, chairs and vice chairs of subgroups, and additional partners – education, voluntary and community sector - Voluntary Action North Somerset (VANS), Safeguarding Adults’ Board (SAB), Community Safety Partnership (CSP), other health agencies, housing services, drug and alcohol support services, Domestic Abuse support services.</a:t>
          </a:r>
          <a:endParaRPr lang="en-US" sz="1300" kern="1200"/>
        </a:p>
      </dsp:txBody>
      <dsp:txXfrm>
        <a:off x="1748064" y="2975"/>
        <a:ext cx="3342605" cy="2005563"/>
      </dsp:txXfrm>
    </dsp:sp>
    <dsp:sp modelId="{1D1CC84B-B697-4984-BD38-C4D055852A82}">
      <dsp:nvSpPr>
        <dsp:cNvPr id="0" name=""/>
        <dsp:cNvSpPr/>
      </dsp:nvSpPr>
      <dsp:spPr>
        <a:xfrm>
          <a:off x="5424930" y="2975"/>
          <a:ext cx="3342605" cy="2005563"/>
        </a:xfrm>
        <a:prstGeom prst="rect">
          <a:avLst/>
        </a:prstGeom>
        <a:gradFill rotWithShape="0">
          <a:gsLst>
            <a:gs pos="0">
              <a:schemeClr val="accent5">
                <a:hueOff val="-4050717"/>
                <a:satOff val="-275"/>
                <a:lumOff val="654"/>
                <a:alphaOff val="0"/>
                <a:satMod val="103000"/>
                <a:lumMod val="102000"/>
                <a:tint val="94000"/>
              </a:schemeClr>
            </a:gs>
            <a:gs pos="50000">
              <a:schemeClr val="accent5">
                <a:hueOff val="-4050717"/>
                <a:satOff val="-275"/>
                <a:lumOff val="654"/>
                <a:alphaOff val="0"/>
                <a:satMod val="110000"/>
                <a:lumMod val="100000"/>
                <a:shade val="100000"/>
              </a:schemeClr>
            </a:gs>
            <a:gs pos="100000">
              <a:schemeClr val="accent5">
                <a:hueOff val="-4050717"/>
                <a:satOff val="-275"/>
                <a:lumOff val="65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100000"/>
            </a:lnSpc>
            <a:spcBef>
              <a:spcPct val="0"/>
            </a:spcBef>
            <a:spcAft>
              <a:spcPct val="35000"/>
            </a:spcAft>
            <a:buNone/>
          </a:pPr>
          <a:r>
            <a:rPr lang="en-GB" sz="1300" kern="1200"/>
            <a:t>This group is designed to be a 2-way process. Reports, information and updates come to this group from all partners; this will inform future training, the newsletter and the website </a:t>
          </a:r>
          <a:r>
            <a:rPr lang="en-GB" sz="1300" u="sng" kern="1200">
              <a:hlinkClick xmlns:r="http://schemas.openxmlformats.org/officeDocument/2006/relationships" r:id="rId1"/>
            </a:rPr>
            <a:t>Childrens Safeguarding Partnership</a:t>
          </a:r>
          <a:r>
            <a:rPr lang="en-GB" sz="1300" kern="1200"/>
            <a:t> </a:t>
          </a:r>
          <a:endParaRPr lang="en-US" sz="1300" kern="1200"/>
        </a:p>
      </dsp:txBody>
      <dsp:txXfrm>
        <a:off x="5424930" y="2975"/>
        <a:ext cx="3342605" cy="2005563"/>
      </dsp:txXfrm>
    </dsp:sp>
    <dsp:sp modelId="{04A43D6B-DF5D-45F8-B800-E8A1C4BBA960}">
      <dsp:nvSpPr>
        <dsp:cNvPr id="0" name=""/>
        <dsp:cNvSpPr/>
      </dsp:nvSpPr>
      <dsp:spPr>
        <a:xfrm>
          <a:off x="1748064" y="2342799"/>
          <a:ext cx="3342605" cy="2005563"/>
        </a:xfrm>
        <a:prstGeom prst="rect">
          <a:avLst/>
        </a:prstGeom>
        <a:gradFill rotWithShape="0">
          <a:gsLst>
            <a:gs pos="0">
              <a:schemeClr val="accent5">
                <a:hueOff val="-8101434"/>
                <a:satOff val="-551"/>
                <a:lumOff val="1307"/>
                <a:alphaOff val="0"/>
                <a:satMod val="103000"/>
                <a:lumMod val="102000"/>
                <a:tint val="94000"/>
              </a:schemeClr>
            </a:gs>
            <a:gs pos="50000">
              <a:schemeClr val="accent5">
                <a:hueOff val="-8101434"/>
                <a:satOff val="-551"/>
                <a:lumOff val="1307"/>
                <a:alphaOff val="0"/>
                <a:satMod val="110000"/>
                <a:lumMod val="100000"/>
                <a:shade val="100000"/>
              </a:schemeClr>
            </a:gs>
            <a:gs pos="100000">
              <a:schemeClr val="accent5">
                <a:hueOff val="-8101434"/>
                <a:satOff val="-551"/>
                <a:lumOff val="130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100000"/>
            </a:lnSpc>
            <a:spcBef>
              <a:spcPct val="0"/>
            </a:spcBef>
            <a:spcAft>
              <a:spcPct val="35000"/>
            </a:spcAft>
            <a:buNone/>
          </a:pPr>
          <a:r>
            <a:rPr lang="en-GB" sz="1300" kern="1200" dirty="0"/>
            <a:t>Emerging concerns from agencies should be shared via this route too. The Issue Resolution Policy should be used to challenge decisions that agencies do not agree with. Key headlines are shared from the DSPs and the work plan of the Partnership is updated, allocated where required, and unstuck.</a:t>
          </a:r>
          <a:endParaRPr lang="en-US" sz="1300" kern="1200" dirty="0"/>
        </a:p>
      </dsp:txBody>
      <dsp:txXfrm>
        <a:off x="1748064" y="2342799"/>
        <a:ext cx="3342605" cy="2005563"/>
      </dsp:txXfrm>
    </dsp:sp>
    <dsp:sp modelId="{543C3897-E388-40A0-8550-AB297687E7BA}">
      <dsp:nvSpPr>
        <dsp:cNvPr id="0" name=""/>
        <dsp:cNvSpPr/>
      </dsp:nvSpPr>
      <dsp:spPr>
        <a:xfrm>
          <a:off x="5424930" y="2342799"/>
          <a:ext cx="3342605" cy="2005563"/>
        </a:xfrm>
        <a:prstGeom prst="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100000"/>
            </a:lnSpc>
            <a:spcBef>
              <a:spcPct val="0"/>
            </a:spcBef>
            <a:spcAft>
              <a:spcPct val="35000"/>
            </a:spcAft>
            <a:buNone/>
          </a:pPr>
          <a:r>
            <a:rPr lang="en-GB" sz="1300" kern="1200"/>
            <a:t>There is an expectation and responsibility for members to share information with their own agencies and ensure information flows both ways.</a:t>
          </a:r>
          <a:endParaRPr lang="en-US" sz="1300" kern="1200"/>
        </a:p>
      </dsp:txBody>
      <dsp:txXfrm>
        <a:off x="5424930" y="2342799"/>
        <a:ext cx="3342605" cy="20055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8AE7F-CF14-4E7F-8371-02ADBF6553E3}">
      <dsp:nvSpPr>
        <dsp:cNvPr id="0" name=""/>
        <dsp:cNvSpPr/>
      </dsp:nvSpPr>
      <dsp:spPr>
        <a:xfrm>
          <a:off x="0" y="1805"/>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9DBC65-E8E2-4BEC-BCAF-3FE47AEFA167}">
      <dsp:nvSpPr>
        <dsp:cNvPr id="0" name=""/>
        <dsp:cNvSpPr/>
      </dsp:nvSpPr>
      <dsp:spPr>
        <a:xfrm>
          <a:off x="276881" y="207750"/>
          <a:ext cx="503420" cy="503420"/>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10A16A-F89F-43AA-92C3-10D5F6CC7782}">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44550">
            <a:lnSpc>
              <a:spcPct val="100000"/>
            </a:lnSpc>
            <a:spcBef>
              <a:spcPct val="0"/>
            </a:spcBef>
            <a:spcAft>
              <a:spcPct val="35000"/>
            </a:spcAft>
            <a:buNone/>
          </a:pPr>
          <a:r>
            <a:rPr lang="en-GB" sz="1900" kern="1200" dirty="0"/>
            <a:t>CSPR – Dr Richard Williams, Designated Doctor, BNSSG, ICB and Shelley Caldwell, Head of Service for Family Support &amp; Safeguarding, NSC</a:t>
          </a:r>
          <a:endParaRPr lang="en-US" sz="1900" kern="1200" dirty="0"/>
        </a:p>
      </dsp:txBody>
      <dsp:txXfrm>
        <a:off x="1057183" y="1805"/>
        <a:ext cx="9458416" cy="915310"/>
      </dsp:txXfrm>
    </dsp:sp>
    <dsp:sp modelId="{F132E205-CE3E-4D78-91DD-BD7F57CF5E2E}">
      <dsp:nvSpPr>
        <dsp:cNvPr id="0" name=""/>
        <dsp:cNvSpPr/>
      </dsp:nvSpPr>
      <dsp:spPr>
        <a:xfrm>
          <a:off x="0" y="1145944"/>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F1586F-E79E-4FC1-B457-BDCEC005D449}">
      <dsp:nvSpPr>
        <dsp:cNvPr id="0" name=""/>
        <dsp:cNvSpPr/>
      </dsp:nvSpPr>
      <dsp:spPr>
        <a:xfrm>
          <a:off x="276881" y="1351889"/>
          <a:ext cx="503420" cy="50342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5F9212-103E-42A3-BB90-5E85ACB7848D}">
      <dsp:nvSpPr>
        <dsp:cNvPr id="0" name=""/>
        <dsp:cNvSpPr/>
      </dsp:nvSpPr>
      <dsp:spPr>
        <a:xfrm>
          <a:off x="1057183" y="1145944"/>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44550">
            <a:lnSpc>
              <a:spcPct val="100000"/>
            </a:lnSpc>
            <a:spcBef>
              <a:spcPct val="0"/>
            </a:spcBef>
            <a:spcAft>
              <a:spcPct val="35000"/>
            </a:spcAft>
            <a:buNone/>
          </a:pPr>
          <a:r>
            <a:rPr lang="en-GB" sz="1900" kern="1200" dirty="0"/>
            <a:t>Strategic MASH – Jane Anstis, Assistant Director NSC and Alison Jenkinson, Regional Manager for Lighthouse Safeguarding Unit, ASP</a:t>
          </a:r>
          <a:endParaRPr lang="en-US" sz="1900" kern="1200" dirty="0"/>
        </a:p>
      </dsp:txBody>
      <dsp:txXfrm>
        <a:off x="1057183" y="1145944"/>
        <a:ext cx="9458416" cy="915310"/>
      </dsp:txXfrm>
    </dsp:sp>
    <dsp:sp modelId="{DD626E0B-5527-40B8-AEAD-176022705771}">
      <dsp:nvSpPr>
        <dsp:cNvPr id="0" name=""/>
        <dsp:cNvSpPr/>
      </dsp:nvSpPr>
      <dsp:spPr>
        <a:xfrm>
          <a:off x="0" y="2290082"/>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7F0E4D-207D-4070-97C0-071DEED849CE}">
      <dsp:nvSpPr>
        <dsp:cNvPr id="0" name=""/>
        <dsp:cNvSpPr/>
      </dsp:nvSpPr>
      <dsp:spPr>
        <a:xfrm>
          <a:off x="276881" y="2496027"/>
          <a:ext cx="503420" cy="503420"/>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8C5E12-46B4-4687-8FDE-CEA140A1F91B}">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44550">
            <a:lnSpc>
              <a:spcPct val="100000"/>
            </a:lnSpc>
            <a:spcBef>
              <a:spcPct val="0"/>
            </a:spcBef>
            <a:spcAft>
              <a:spcPct val="35000"/>
            </a:spcAft>
            <a:buNone/>
          </a:pPr>
          <a:r>
            <a:rPr lang="en-GB" sz="1900" kern="1200"/>
            <a:t>Quality Assurance and Learning: Driving Continuous Improvement – Faye Kamara, Head of Safeguarding, BNSSG, ICB and Jo Ratcliffe, Head of Service for QA &amp; Safeguarding, NSC</a:t>
          </a:r>
          <a:endParaRPr lang="en-US" sz="1900" kern="1200"/>
        </a:p>
      </dsp:txBody>
      <dsp:txXfrm>
        <a:off x="1057183" y="2290082"/>
        <a:ext cx="9458416" cy="915310"/>
      </dsp:txXfrm>
    </dsp:sp>
    <dsp:sp modelId="{FE64D86A-22DD-4072-AC3E-236860C4E78C}">
      <dsp:nvSpPr>
        <dsp:cNvPr id="0" name=""/>
        <dsp:cNvSpPr/>
      </dsp:nvSpPr>
      <dsp:spPr>
        <a:xfrm>
          <a:off x="0" y="3434221"/>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3AF080-DCE2-447B-A95A-3295B675B80E}">
      <dsp:nvSpPr>
        <dsp:cNvPr id="0" name=""/>
        <dsp:cNvSpPr/>
      </dsp:nvSpPr>
      <dsp:spPr>
        <a:xfrm>
          <a:off x="276881" y="3640166"/>
          <a:ext cx="503420" cy="503420"/>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EF50D0-3553-4D87-8FE4-9843899C3B52}">
      <dsp:nvSpPr>
        <dsp:cNvPr id="0" name=""/>
        <dsp:cNvSpPr/>
      </dsp:nvSpPr>
      <dsp:spPr>
        <a:xfrm>
          <a:off x="1057183" y="3434221"/>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44550">
            <a:lnSpc>
              <a:spcPct val="100000"/>
            </a:lnSpc>
            <a:spcBef>
              <a:spcPct val="0"/>
            </a:spcBef>
            <a:spcAft>
              <a:spcPct val="35000"/>
            </a:spcAft>
            <a:buNone/>
          </a:pPr>
          <a:r>
            <a:rPr lang="en-GB" sz="1900" kern="1200"/>
            <a:t>ROTH – Michael O’Connor, Head of Service for Youth Justice, NSC, Toyah Carty-Moore, Designated Nurse, BNSSG, ICB and police colleague TBC</a:t>
          </a:r>
          <a:endParaRPr lang="en-US" sz="1900" kern="1200"/>
        </a:p>
      </dsp:txBody>
      <dsp:txXfrm>
        <a:off x="1057183" y="3434221"/>
        <a:ext cx="9458416" cy="9153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958C7-294C-4DC1-AF20-D7123866DD12}" type="datetimeFigureOut">
              <a:rPr lang="en-GB" smtClean="0"/>
              <a:t>28/05/25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28BACD-6DA8-45D7-9B66-92285E04FF21}" type="slidenum">
              <a:rPr lang="en-GB" smtClean="0"/>
              <a:t>‹#›</a:t>
            </a:fld>
            <a:endParaRPr lang="en-GB"/>
          </a:p>
        </p:txBody>
      </p:sp>
    </p:spTree>
    <p:extLst>
      <p:ext uri="{BB962C8B-B14F-4D97-AF65-F5344CB8AC3E}">
        <p14:creationId xmlns:p14="http://schemas.microsoft.com/office/powerpoint/2010/main" val="1116536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28BACD-6DA8-45D7-9B66-92285E04FF21}" type="slidenum">
              <a:rPr lang="en-GB" smtClean="0"/>
              <a:t>10</a:t>
            </a:fld>
            <a:endParaRPr lang="en-GB"/>
          </a:p>
        </p:txBody>
      </p:sp>
    </p:spTree>
    <p:extLst>
      <p:ext uri="{BB962C8B-B14F-4D97-AF65-F5344CB8AC3E}">
        <p14:creationId xmlns:p14="http://schemas.microsoft.com/office/powerpoint/2010/main" val="4253179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3DF66-DAAA-9FDE-6B4C-88ED7C72BA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B6FD51-B06D-5CB7-4E0E-6768E5A605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35A456F-3AEA-912F-F42E-881A00807F91}"/>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5" name="Footer Placeholder 4">
            <a:extLst>
              <a:ext uri="{FF2B5EF4-FFF2-40B4-BE49-F238E27FC236}">
                <a16:creationId xmlns:a16="http://schemas.microsoft.com/office/drawing/2014/main" id="{BD3A9EAB-F030-8458-9095-4803FAA24B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1B1792-F58A-9823-9D6B-7E719D8AF807}"/>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914624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8BA4F-3688-E5F8-A7BD-39CD281668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7E94E4A-9037-5D5C-6975-3923B4AB5A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CD616D-2C3C-6E2C-67C2-E23ACB2B62E1}"/>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5" name="Footer Placeholder 4">
            <a:extLst>
              <a:ext uri="{FF2B5EF4-FFF2-40B4-BE49-F238E27FC236}">
                <a16:creationId xmlns:a16="http://schemas.microsoft.com/office/drawing/2014/main" id="{20BE2B40-229C-9186-B17D-D820256C39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0946B2-9F7C-2FB2-4570-E3C9D60666EF}"/>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413913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580681-351F-194D-6647-3802E53583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B8713B6-2DE6-262F-2022-3B1FDCFBD6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044F00-9B03-6CA2-FFBB-BDF45DB88DD8}"/>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5" name="Footer Placeholder 4">
            <a:extLst>
              <a:ext uri="{FF2B5EF4-FFF2-40B4-BE49-F238E27FC236}">
                <a16:creationId xmlns:a16="http://schemas.microsoft.com/office/drawing/2014/main" id="{85EA687F-D80A-E3B9-8B3A-CFC82B2A55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307B64-11C8-A3F6-C118-3353A4182D72}"/>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71338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9FEF1-A371-3287-8088-E9A59A0326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981E5B-E941-539A-966D-F712D9BB6A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0EF05D-FB1C-FC42-3A1C-B2102F669C4C}"/>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5" name="Footer Placeholder 4">
            <a:extLst>
              <a:ext uri="{FF2B5EF4-FFF2-40B4-BE49-F238E27FC236}">
                <a16:creationId xmlns:a16="http://schemas.microsoft.com/office/drawing/2014/main" id="{040F790B-F77F-1D30-C76E-FADA1E6340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5DC9BC-D105-56A2-6DDA-3E4048980D75}"/>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4075450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2EFF-0659-C2F7-3A32-65DAA6368C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358411C-FF42-4229-6130-309A0CDD9CF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58631F-83FD-30D8-AFB0-20BC88B92B1B}"/>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5" name="Footer Placeholder 4">
            <a:extLst>
              <a:ext uri="{FF2B5EF4-FFF2-40B4-BE49-F238E27FC236}">
                <a16:creationId xmlns:a16="http://schemas.microsoft.com/office/drawing/2014/main" id="{839AF268-1941-5FCA-DEFA-E6DE635107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D25DD5-1993-F076-986E-8E5CFDE28CDE}"/>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293837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63136-2A38-4BE2-8B56-E23CF0DD837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EE90A4-9A9B-8ECA-ACD8-7C55929DD0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DB8851-0F01-319F-71F8-C80CBEB633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EEBF602-370C-4FEC-EE4C-51800FBBDA24}"/>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6" name="Footer Placeholder 5">
            <a:extLst>
              <a:ext uri="{FF2B5EF4-FFF2-40B4-BE49-F238E27FC236}">
                <a16:creationId xmlns:a16="http://schemas.microsoft.com/office/drawing/2014/main" id="{CCE3E022-EDAD-F481-10A8-BD1E89C479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9FCE4A-7F50-B110-A09D-061106B2219D}"/>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675651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2DF57-4FF0-9D40-FF68-BCE38CCDEAC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782667-C762-90FB-E554-9EDBDC7E81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AF0A2A-96BF-262E-01FE-8B0A24B724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D741D77-EFCA-9EAC-080F-1C44E05859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4F3D1C-ABBD-6C49-995C-58CECD011C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32A4591-9B6C-9A05-88CD-7315B9D7BB5B}"/>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8" name="Footer Placeholder 7">
            <a:extLst>
              <a:ext uri="{FF2B5EF4-FFF2-40B4-BE49-F238E27FC236}">
                <a16:creationId xmlns:a16="http://schemas.microsoft.com/office/drawing/2014/main" id="{162C86CF-A5BE-B483-C728-FBD01DAF0EF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2BFB03-480F-0613-BAE0-83F714C64A86}"/>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4239921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6CE44-86B7-00B9-AC88-FD9A25DE94F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B6C256E-84C9-8E5C-8FF3-29C5821FE873}"/>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4" name="Footer Placeholder 3">
            <a:extLst>
              <a:ext uri="{FF2B5EF4-FFF2-40B4-BE49-F238E27FC236}">
                <a16:creationId xmlns:a16="http://schemas.microsoft.com/office/drawing/2014/main" id="{C3D7A24F-E642-DC07-5041-A4E7C70B43C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873DC23-C93B-5F54-93C0-0497F4F971A9}"/>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514788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18C629-02F7-501A-05ED-1B64C2BFB7B7}"/>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3" name="Footer Placeholder 2">
            <a:extLst>
              <a:ext uri="{FF2B5EF4-FFF2-40B4-BE49-F238E27FC236}">
                <a16:creationId xmlns:a16="http://schemas.microsoft.com/office/drawing/2014/main" id="{80B21637-FB49-7FF4-F626-322756A0D4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1635550-C4A3-1748-244E-54D9846D6A5F}"/>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34365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87821-7223-05E9-B2FE-D5E975B12B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E2878FD-214B-6D9B-7034-7883DE707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0FD8965-25D7-CD29-6E75-0A9E6616D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B34699-9F0A-0615-816A-32F751ED8462}"/>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6" name="Footer Placeholder 5">
            <a:extLst>
              <a:ext uri="{FF2B5EF4-FFF2-40B4-BE49-F238E27FC236}">
                <a16:creationId xmlns:a16="http://schemas.microsoft.com/office/drawing/2014/main" id="{080A0E1E-B088-D2A5-A5E5-A469911612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0271F5-9895-CB49-D07A-EB8E16B8AAF8}"/>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3894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5801D-8568-5532-8527-BD23A1472A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39E95DC-59D1-B3A6-5FF4-56ABAA50CA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085D13-C3D1-135A-ACF0-C1A25A4F46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79CC3E-539D-D679-464F-E80B60FD4B32}"/>
              </a:ext>
            </a:extLst>
          </p:cNvPr>
          <p:cNvSpPr>
            <a:spLocks noGrp="1"/>
          </p:cNvSpPr>
          <p:nvPr>
            <p:ph type="dt" sz="half" idx="10"/>
          </p:nvPr>
        </p:nvSpPr>
        <p:spPr/>
        <p:txBody>
          <a:bodyPr/>
          <a:lstStyle/>
          <a:p>
            <a:fld id="{10E5DA96-3A50-4EC2-B145-9B216F7129AF}" type="datetimeFigureOut">
              <a:rPr lang="en-GB" smtClean="0"/>
              <a:t>28/05/25</a:t>
            </a:fld>
            <a:endParaRPr lang="en-GB"/>
          </a:p>
        </p:txBody>
      </p:sp>
      <p:sp>
        <p:nvSpPr>
          <p:cNvPr id="6" name="Footer Placeholder 5">
            <a:extLst>
              <a:ext uri="{FF2B5EF4-FFF2-40B4-BE49-F238E27FC236}">
                <a16:creationId xmlns:a16="http://schemas.microsoft.com/office/drawing/2014/main" id="{CB7E4FA6-EA08-FDE2-E88A-3D038114A0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F3C280-22A7-6662-DFA3-879C799487B5}"/>
              </a:ext>
            </a:extLst>
          </p:cNvPr>
          <p:cNvSpPr>
            <a:spLocks noGrp="1"/>
          </p:cNvSpPr>
          <p:nvPr>
            <p:ph type="sldNum" sz="quarter" idx="12"/>
          </p:nvPr>
        </p:nvSpPr>
        <p:spPr/>
        <p:txBody>
          <a:bodyPr/>
          <a:lstStyle/>
          <a:p>
            <a:fld id="{5FA4EB10-28D0-455E-8395-916D53FA5EC2}" type="slidenum">
              <a:rPr lang="en-GB" smtClean="0"/>
              <a:t>‹#›</a:t>
            </a:fld>
            <a:endParaRPr lang="en-GB"/>
          </a:p>
        </p:txBody>
      </p:sp>
    </p:spTree>
    <p:extLst>
      <p:ext uri="{BB962C8B-B14F-4D97-AF65-F5344CB8AC3E}">
        <p14:creationId xmlns:p14="http://schemas.microsoft.com/office/powerpoint/2010/main" val="2292056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83230B-FFF3-2A53-D4FB-F01FF20652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F50BBA-33F4-B0CD-CD4A-6027C259CB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F0AA42-C92F-BDFF-75C4-18A853EDD9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0E5DA96-3A50-4EC2-B145-9B216F7129AF}" type="datetimeFigureOut">
              <a:rPr lang="en-GB" smtClean="0"/>
              <a:t>28/05/25</a:t>
            </a:fld>
            <a:endParaRPr lang="en-GB"/>
          </a:p>
        </p:txBody>
      </p:sp>
      <p:sp>
        <p:nvSpPr>
          <p:cNvPr id="5" name="Footer Placeholder 4">
            <a:extLst>
              <a:ext uri="{FF2B5EF4-FFF2-40B4-BE49-F238E27FC236}">
                <a16:creationId xmlns:a16="http://schemas.microsoft.com/office/drawing/2014/main" id="{B6BC3E06-60E6-D59D-E67A-9258B8E3F9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BC4D004-80F8-A0EB-9823-8D600F0BF0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A4EB10-28D0-455E-8395-916D53FA5EC2}" type="slidenum">
              <a:rPr lang="en-GB" smtClean="0"/>
              <a:t>‹#›</a:t>
            </a:fld>
            <a:endParaRPr lang="en-GB"/>
          </a:p>
        </p:txBody>
      </p:sp>
    </p:spTree>
    <p:extLst>
      <p:ext uri="{BB962C8B-B14F-4D97-AF65-F5344CB8AC3E}">
        <p14:creationId xmlns:p14="http://schemas.microsoft.com/office/powerpoint/2010/main" val="848310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9.jpeg"/><Relationship Id="rId7" Type="http://schemas.openxmlformats.org/officeDocument/2006/relationships/diagramColors" Target="../diagrams/colors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assets.publishing.service.gov.uk/media/66d7301b9084b18b95709f75/Keeping_children_safe_in_education_2024.pdf" TargetMode="External"/><Relationship Id="rId2" Type="http://schemas.openxmlformats.org/officeDocument/2006/relationships/hyperlink" Target="https://assets.publishing.service.gov.uk/media/669e7501ab418ab055592a7b/Working_together_to_safeguard_children_2023.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nsscp.co.uk/sites/default/files/2024-12/Agreed%20NSSCP%20MASA%20arrangements%20December%202024.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8.png"/><Relationship Id="rId7" Type="http://schemas.openxmlformats.org/officeDocument/2006/relationships/diagramColors" Target="../diagrams/colors2.xml"/><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Freeform: Shape 11">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15" name="Freeform: Shape 14">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grpSp>
        <p:nvGrpSpPr>
          <p:cNvPr id="23" name="Group 22">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24" name="Freeform: Shape 23">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7" name="Freeform: Shape 26">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30" name="Freeform: Shape 29">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3" name="Freeform: Shape 32">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descr="Logos Avon and Somerset Police, North Somerset Council, Healthier Together, and NHS Bristol, North Somerset and South Gloucestershire">
            <a:extLst>
              <a:ext uri="{FF2B5EF4-FFF2-40B4-BE49-F238E27FC236}">
                <a16:creationId xmlns:a16="http://schemas.microsoft.com/office/drawing/2014/main" id="{1E7B47EB-5CC1-0618-7E8D-DAA4C0C1689F}"/>
              </a:ext>
            </a:extLst>
          </p:cNvPr>
          <p:cNvGrpSpPr/>
          <p:nvPr/>
        </p:nvGrpSpPr>
        <p:grpSpPr>
          <a:xfrm>
            <a:off x="2361833" y="767076"/>
            <a:ext cx="6992618" cy="577850"/>
            <a:chOff x="0" y="0"/>
            <a:chExt cx="7320804" cy="677020"/>
          </a:xfrm>
        </p:grpSpPr>
        <p:pic>
          <p:nvPicPr>
            <p:cNvPr id="5" name="Picture 4" descr="A picture containing text&#10;&#10;Description automatically generated">
              <a:extLst>
                <a:ext uri="{FF2B5EF4-FFF2-40B4-BE49-F238E27FC236}">
                  <a16:creationId xmlns:a16="http://schemas.microsoft.com/office/drawing/2014/main" id="{DCD1BFD8-5D64-4581-FC2D-F6F5B1D953A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05669" y="0"/>
              <a:ext cx="1715135" cy="631825"/>
            </a:xfrm>
            <a:prstGeom prst="rect">
              <a:avLst/>
            </a:prstGeom>
            <a:noFill/>
            <a:ln>
              <a:noFill/>
            </a:ln>
          </p:spPr>
        </p:pic>
        <p:pic>
          <p:nvPicPr>
            <p:cNvPr id="6" name="Picture 5" descr="A black background with blue text&#10;&#10;Description automatically generated">
              <a:extLst>
                <a:ext uri="{FF2B5EF4-FFF2-40B4-BE49-F238E27FC236}">
                  <a16:creationId xmlns:a16="http://schemas.microsoft.com/office/drawing/2014/main" id="{C79A99B4-CE0E-AA85-ECDD-C1F944880E4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6869" y="166977"/>
              <a:ext cx="1920875" cy="466090"/>
            </a:xfrm>
            <a:prstGeom prst="rect">
              <a:avLst/>
            </a:prstGeom>
            <a:noFill/>
            <a:ln>
              <a:noFill/>
            </a:ln>
          </p:spPr>
        </p:pic>
        <p:sp>
          <p:nvSpPr>
            <p:cNvPr id="7" name="Freeform 8">
              <a:extLst>
                <a:ext uri="{FF2B5EF4-FFF2-40B4-BE49-F238E27FC236}">
                  <a16:creationId xmlns:a16="http://schemas.microsoft.com/office/drawing/2014/main" id="{AAE3EADC-78DC-DFCF-5F10-4BFE4C60E22A}"/>
                </a:ext>
              </a:extLst>
            </p:cNvPr>
            <p:cNvSpPr>
              <a:spLocks/>
            </p:cNvSpPr>
            <p:nvPr/>
          </p:nvSpPr>
          <p:spPr bwMode="auto">
            <a:xfrm>
              <a:off x="2102319" y="63610"/>
              <a:ext cx="1594485" cy="613410"/>
            </a:xfrm>
            <a:custGeom>
              <a:avLst/>
              <a:gdLst>
                <a:gd name="T0" fmla="*/ 0 w 1839619"/>
                <a:gd name="T1" fmla="*/ 0 h 732781"/>
                <a:gd name="T2" fmla="*/ 1839618 w 1839619"/>
                <a:gd name="T3" fmla="*/ 0 h 732781"/>
                <a:gd name="T4" fmla="*/ 1839618 w 1839619"/>
                <a:gd name="T5" fmla="*/ 732782 h 732781"/>
                <a:gd name="T6" fmla="*/ 0 w 1839619"/>
                <a:gd name="T7" fmla="*/ 732782 h 732781"/>
                <a:gd name="T8" fmla="*/ 0 w 1839619"/>
                <a:gd name="T9" fmla="*/ 0 h 732781"/>
              </a:gdLst>
              <a:ahLst/>
              <a:cxnLst>
                <a:cxn ang="0">
                  <a:pos x="T0" y="T1"/>
                </a:cxn>
                <a:cxn ang="0">
                  <a:pos x="T2" y="T3"/>
                </a:cxn>
                <a:cxn ang="0">
                  <a:pos x="T4" y="T5"/>
                </a:cxn>
                <a:cxn ang="0">
                  <a:pos x="T6" y="T7"/>
                </a:cxn>
                <a:cxn ang="0">
                  <a:pos x="T8" y="T9"/>
                </a:cxn>
              </a:cxnLst>
              <a:rect l="0" t="0" r="r" b="b"/>
              <a:pathLst>
                <a:path w="1839619" h="732781">
                  <a:moveTo>
                    <a:pt x="0" y="0"/>
                  </a:moveTo>
                  <a:lnTo>
                    <a:pt x="1839618" y="0"/>
                  </a:lnTo>
                  <a:lnTo>
                    <a:pt x="1839618" y="732782"/>
                  </a:lnTo>
                  <a:lnTo>
                    <a:pt x="0" y="732782"/>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9" name="Freeform 16">
              <a:extLst>
                <a:ext uri="{FF2B5EF4-FFF2-40B4-BE49-F238E27FC236}">
                  <a16:creationId xmlns:a16="http://schemas.microsoft.com/office/drawing/2014/main" id="{009648EA-5845-8093-2F56-BA51CC0E63A1}"/>
                </a:ext>
              </a:extLst>
            </p:cNvPr>
            <p:cNvSpPr>
              <a:spLocks/>
            </p:cNvSpPr>
            <p:nvPr/>
          </p:nvSpPr>
          <p:spPr bwMode="auto">
            <a:xfrm>
              <a:off x="0" y="159026"/>
              <a:ext cx="2001520" cy="497205"/>
            </a:xfrm>
            <a:custGeom>
              <a:avLst/>
              <a:gdLst>
                <a:gd name="T0" fmla="*/ 0 w 4294216"/>
                <a:gd name="T1" fmla="*/ 0 h 785626"/>
                <a:gd name="T2" fmla="*/ 4294216 w 4294216"/>
                <a:gd name="T3" fmla="*/ 0 h 785626"/>
                <a:gd name="T4" fmla="*/ 4294216 w 4294216"/>
                <a:gd name="T5" fmla="*/ 785626 h 785626"/>
                <a:gd name="T6" fmla="*/ 0 w 4294216"/>
                <a:gd name="T7" fmla="*/ 785626 h 785626"/>
                <a:gd name="T8" fmla="*/ 0 w 4294216"/>
                <a:gd name="T9" fmla="*/ 0 h 785626"/>
              </a:gdLst>
              <a:ahLst/>
              <a:cxnLst>
                <a:cxn ang="0">
                  <a:pos x="T0" y="T1"/>
                </a:cxn>
                <a:cxn ang="0">
                  <a:pos x="T2" y="T3"/>
                </a:cxn>
                <a:cxn ang="0">
                  <a:pos x="T4" y="T5"/>
                </a:cxn>
                <a:cxn ang="0">
                  <a:pos x="T6" y="T7"/>
                </a:cxn>
                <a:cxn ang="0">
                  <a:pos x="T8" y="T9"/>
                </a:cxn>
              </a:cxnLst>
              <a:rect l="0" t="0" r="r" b="b"/>
              <a:pathLst>
                <a:path w="4294216" h="785626">
                  <a:moveTo>
                    <a:pt x="0" y="0"/>
                  </a:moveTo>
                  <a:lnTo>
                    <a:pt x="4294216" y="0"/>
                  </a:lnTo>
                  <a:lnTo>
                    <a:pt x="4294216" y="785626"/>
                  </a:lnTo>
                  <a:lnTo>
                    <a:pt x="0" y="785626"/>
                  </a:lnTo>
                  <a:lnTo>
                    <a:pt x="0" y="0"/>
                  </a:lnTo>
                  <a:close/>
                </a:path>
              </a:pathLst>
            </a:cu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grpSp>
      <p:pic>
        <p:nvPicPr>
          <p:cNvPr id="11" name="Picture 10" descr="Logo North Somerset Safeguarding Children Partnership">
            <a:extLst>
              <a:ext uri="{FF2B5EF4-FFF2-40B4-BE49-F238E27FC236}">
                <a16:creationId xmlns:a16="http://schemas.microsoft.com/office/drawing/2014/main" id="{590DBD43-DF5E-1192-4D26-E813409AA24B}"/>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709896" y="1572065"/>
            <a:ext cx="2928220" cy="994754"/>
          </a:xfrm>
          <a:prstGeom prst="rect">
            <a:avLst/>
          </a:prstGeom>
          <a:noFill/>
          <a:ln>
            <a:noFill/>
          </a:ln>
        </p:spPr>
      </p:pic>
      <p:sp>
        <p:nvSpPr>
          <p:cNvPr id="22" name="TextBox 21">
            <a:extLst>
              <a:ext uri="{FF2B5EF4-FFF2-40B4-BE49-F238E27FC236}">
                <a16:creationId xmlns:a16="http://schemas.microsoft.com/office/drawing/2014/main" id="{C0816772-038D-2F84-37C2-7AFB5C7266EB}"/>
              </a:ext>
            </a:extLst>
          </p:cNvPr>
          <p:cNvSpPr txBox="1"/>
          <p:nvPr/>
        </p:nvSpPr>
        <p:spPr>
          <a:xfrm>
            <a:off x="3049621" y="3091536"/>
            <a:ext cx="6099242" cy="2704330"/>
          </a:xfrm>
          <a:prstGeom prst="rect">
            <a:avLst/>
          </a:prstGeom>
          <a:noFill/>
        </p:spPr>
        <p:txBody>
          <a:bodyPr wrap="square">
            <a:spAutoFit/>
          </a:bodyPr>
          <a:lstStyle/>
          <a:p>
            <a:pPr algn="ctr">
              <a:lnSpc>
                <a:spcPct val="107000"/>
              </a:lnSpc>
              <a:spcAft>
                <a:spcPts val="800"/>
              </a:spcAft>
            </a:pPr>
            <a:r>
              <a:rPr lang="en-GB" sz="4000" b="1" kern="100">
                <a:effectLst/>
                <a:latin typeface="Aptos" panose="020B0004020202020204" pitchFamily="34" charset="0"/>
                <a:ea typeface="Aptos" panose="020B0004020202020204" pitchFamily="34" charset="0"/>
                <a:cs typeface="Times New Roman" panose="02020603050405020304" pitchFamily="18" charset="0"/>
              </a:rPr>
              <a:t>Induction to the North Somerset Safeguarding Children Partnership (NSSCP)</a:t>
            </a:r>
            <a:endParaRPr lang="en-GB"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39014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2A6BF386-900D-E254-CFB2-BA28C7EB87B5}"/>
              </a:ext>
              <a:ext uri="{C183D7F6-B498-43B3-948B-1728B52AA6E4}">
                <adec:decorative xmlns:adec="http://schemas.microsoft.com/office/drawing/2017/decorative" val="1"/>
              </a:ext>
            </a:extLst>
          </p:cNvPr>
          <p:cNvPicPr>
            <a:picLocks noChangeAspect="1"/>
          </p:cNvPicPr>
          <p:nvPr/>
        </p:nvPicPr>
        <p:blipFill>
          <a:blip r:embed="rId3">
            <a:duotone>
              <a:schemeClr val="bg2">
                <a:shade val="45000"/>
                <a:satMod val="135000"/>
              </a:schemeClr>
              <a:prstClr val="white"/>
            </a:duotone>
          </a:blip>
          <a:srcRect t="12686" b="2727"/>
          <a:stretch/>
        </p:blipFill>
        <p:spPr>
          <a:xfrm>
            <a:off x="20" y="10"/>
            <a:ext cx="12191980" cy="6857990"/>
          </a:xfrm>
          <a:prstGeom prst="rect">
            <a:avLst/>
          </a:prstGeom>
        </p:spPr>
      </p:pic>
      <p:sp>
        <p:nvSpPr>
          <p:cNvPr id="19" name="Rectangle 18">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FEE71F-52CB-B7A3-848C-9D8D7B8D867D}"/>
              </a:ext>
            </a:extLst>
          </p:cNvPr>
          <p:cNvSpPr>
            <a:spLocks noGrp="1"/>
          </p:cNvSpPr>
          <p:nvPr>
            <p:ph type="title"/>
          </p:nvPr>
        </p:nvSpPr>
        <p:spPr>
          <a:xfrm>
            <a:off x="838200" y="365125"/>
            <a:ext cx="10515600" cy="1325563"/>
          </a:xfrm>
        </p:spPr>
        <p:txBody>
          <a:bodyPr>
            <a:normAutofit/>
          </a:bodyPr>
          <a:lstStyle/>
          <a:p>
            <a:r>
              <a:rPr lang="en-GB" b="1" kern="100">
                <a:latin typeface="Aptos" panose="020B0004020202020204" pitchFamily="34" charset="0"/>
                <a:ea typeface="Aptos" panose="020B0004020202020204" pitchFamily="34" charset="0"/>
                <a:cs typeface="Times New Roman" panose="02020603050405020304" pitchFamily="18" charset="0"/>
              </a:rPr>
              <a:t>Operational Safeguarding Group</a:t>
            </a:r>
            <a:br>
              <a:rPr lang="en-GB" kern="100">
                <a:latin typeface="Aptos" panose="020B0004020202020204" pitchFamily="34" charset="0"/>
                <a:ea typeface="Aptos" panose="020B0004020202020204" pitchFamily="34" charset="0"/>
                <a:cs typeface="Times New Roman" panose="02020603050405020304" pitchFamily="18" charset="0"/>
              </a:rPr>
            </a:br>
            <a:endParaRPr lang="en-GB"/>
          </a:p>
        </p:txBody>
      </p:sp>
      <p:graphicFrame>
        <p:nvGraphicFramePr>
          <p:cNvPr id="5" name="Content Placeholder 2">
            <a:extLst>
              <a:ext uri="{FF2B5EF4-FFF2-40B4-BE49-F238E27FC236}">
                <a16:creationId xmlns:a16="http://schemas.microsoft.com/office/drawing/2014/main" id="{DBC74A86-FC9C-57B4-FE54-FDE94FF81353}"/>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8490962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69266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9" name="Group 38">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40" name="Freeform: Shape 39">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Freeform: Shape 40">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Shape 41">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733682D6-B2EC-BAF2-6BC0-E729B4313958}"/>
              </a:ext>
            </a:extLst>
          </p:cNvPr>
          <p:cNvSpPr>
            <a:spLocks noGrp="1"/>
          </p:cNvSpPr>
          <p:nvPr>
            <p:ph type="title"/>
          </p:nvPr>
        </p:nvSpPr>
        <p:spPr>
          <a:xfrm>
            <a:off x="640080" y="1243013"/>
            <a:ext cx="3855720" cy="4371974"/>
          </a:xfrm>
        </p:spPr>
        <p:txBody>
          <a:bodyPr>
            <a:normAutofit/>
          </a:bodyPr>
          <a:lstStyle/>
          <a:p>
            <a:r>
              <a:rPr lang="en-GB" sz="3600" b="1" kern="100" dirty="0">
                <a:solidFill>
                  <a:schemeClr val="tx2"/>
                </a:solidFill>
                <a:latin typeface="Aptos" panose="020B0004020202020204" pitchFamily="34" charset="0"/>
                <a:ea typeface="Aptos" panose="020B0004020202020204" pitchFamily="34" charset="0"/>
                <a:cs typeface="Times New Roman" panose="02020603050405020304" pitchFamily="18" charset="0"/>
              </a:rPr>
              <a:t>Subgroups</a:t>
            </a:r>
            <a:br>
              <a:rPr lang="en-GB" sz="3600" kern="100" dirty="0">
                <a:solidFill>
                  <a:schemeClr val="tx2"/>
                </a:solidFill>
                <a:latin typeface="Aptos" panose="020B0004020202020204" pitchFamily="34" charset="0"/>
                <a:ea typeface="Aptos" panose="020B0004020202020204" pitchFamily="34" charset="0"/>
                <a:cs typeface="Times New Roman" panose="02020603050405020304" pitchFamily="18" charset="0"/>
              </a:rPr>
            </a:br>
            <a:endParaRPr lang="en-GB" sz="3600" dirty="0">
              <a:solidFill>
                <a:schemeClr val="tx2"/>
              </a:solidFill>
            </a:endParaRPr>
          </a:p>
        </p:txBody>
      </p:sp>
      <p:sp>
        <p:nvSpPr>
          <p:cNvPr id="3" name="Content Placeholder 2">
            <a:extLst>
              <a:ext uri="{FF2B5EF4-FFF2-40B4-BE49-F238E27FC236}">
                <a16:creationId xmlns:a16="http://schemas.microsoft.com/office/drawing/2014/main" id="{74CD1D3D-F553-741C-BE93-1AB17CCC671D}"/>
              </a:ext>
            </a:extLst>
          </p:cNvPr>
          <p:cNvSpPr>
            <a:spLocks noGrp="1"/>
          </p:cNvSpPr>
          <p:nvPr>
            <p:ph idx="1"/>
          </p:nvPr>
        </p:nvSpPr>
        <p:spPr>
          <a:xfrm>
            <a:off x="5340485" y="165370"/>
            <a:ext cx="6566170" cy="6511770"/>
          </a:xfrm>
        </p:spPr>
        <p:txBody>
          <a:bodyPr anchor="ctr">
            <a:normAutofit fontScale="92500"/>
          </a:bodyPr>
          <a:lstStyle/>
          <a:p>
            <a:pPr marL="0" indent="0">
              <a:spcAft>
                <a:spcPts val="800"/>
              </a:spcAft>
              <a:buNone/>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The work of the subgroups is to the </a:t>
            </a:r>
            <a:r>
              <a:rPr lang="en-GB" sz="2000" kern="100" dirty="0">
                <a:solidFill>
                  <a:schemeClr val="tx2"/>
                </a:solidFill>
                <a:effectLst/>
                <a:latin typeface="Aptos" panose="020B0004020202020204" pitchFamily="34" charset="0"/>
                <a:ea typeface="Arial Black" panose="020B0A04020102020204" pitchFamily="34" charset="0"/>
                <a:cs typeface="Arial" panose="020B0604020202020204" pitchFamily="34" charset="0"/>
              </a:rPr>
              <a:t>drive forward the priorities of the North Somerset Safeguarding Children Partnership and to </a:t>
            </a: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carry out the work to make this happen.</a:t>
            </a:r>
          </a:p>
          <a:p>
            <a:pPr>
              <a:spcAft>
                <a:spcPts val="800"/>
              </a:spcAft>
            </a:pPr>
            <a:r>
              <a:rPr lang="en-GB"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CSPR</a:t>
            </a: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 a statutory group stood up when a serious incident occurs, and a learning or Rapid Review is conducted.</a:t>
            </a:r>
          </a:p>
          <a:p>
            <a:pPr>
              <a:spcAft>
                <a:spcPts val="800"/>
              </a:spcAft>
            </a:pPr>
            <a:r>
              <a:rPr lang="en-GB"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Strategic MASH </a:t>
            </a: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dedicated to ensuring the effectiveness and continuous improvement of the Multi-Agency Safeguarding Hub (MASH), including the Adolescent Safety Hub, which plays a pivotal role in safeguarding children.</a:t>
            </a:r>
          </a:p>
          <a:p>
            <a:pPr>
              <a:spcAft>
                <a:spcPts val="800"/>
              </a:spcAft>
            </a:pPr>
            <a:r>
              <a:rPr lang="en-GB"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Quality Assurance and Learning: Driving Continuous Improvement </a:t>
            </a: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a:t>
            </a:r>
            <a:r>
              <a:rPr lang="en-GB" sz="2000" kern="100" dirty="0">
                <a:solidFill>
                  <a:schemeClr val="tx2"/>
                </a:solidFill>
                <a:effectLst/>
                <a:latin typeface="Aptos" panose="020B0004020202020204" pitchFamily="34" charset="0"/>
                <a:ea typeface="Arial" panose="020B0604020202020204" pitchFamily="34" charset="0"/>
                <a:cs typeface="Arial" panose="020B0604020202020204" pitchFamily="34" charset="0"/>
              </a:rPr>
              <a:t>to </a:t>
            </a:r>
            <a:r>
              <a:rPr lang="en-GB" sz="2000" kern="100" dirty="0">
                <a:solidFill>
                  <a:schemeClr val="tx2"/>
                </a:solidFill>
                <a:effectLst/>
                <a:latin typeface="Aptos" panose="020B0004020202020204" pitchFamily="34" charset="0"/>
                <a:ea typeface="Arial Black" panose="020B0A04020102020204" pitchFamily="34" charset="0"/>
                <a:cs typeface="Arial" panose="020B0604020202020204" pitchFamily="34" charset="0"/>
              </a:rPr>
              <a:t>support the priorities of the NSSCP through an excellent learning and development offer rooted in a robust quality assurance framework.</a:t>
            </a:r>
            <a:endPar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pPr>
            <a:r>
              <a:rPr lang="en-GB"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Risk Outside The Home (ROTH) </a:t>
            </a: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a:t>
            </a:r>
            <a:r>
              <a:rPr lang="en-GB" sz="2000" kern="100" dirty="0">
                <a:solidFill>
                  <a:schemeClr val="tx2"/>
                </a:solidFill>
                <a:effectLst/>
                <a:latin typeface="Aptos" panose="020B0004020202020204" pitchFamily="34" charset="0"/>
                <a:ea typeface="Arial Black" panose="020B0A04020102020204" pitchFamily="34" charset="0"/>
                <a:cs typeface="Calibri" panose="020F0502020204030204" pitchFamily="34" charset="0"/>
              </a:rPr>
              <a:t>to set the strategic objectives and priorities across the Partnership for responding to and reducing risk outside the home. This is achieved by taking responsibility for ensuring there is a shared understanding across partner agencies regarding risk outside the home and the different types of contextual risk and oversight of the groups of children involved.</a:t>
            </a:r>
            <a:endPar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endParaRPr lang="en-GB" sz="1500" dirty="0">
              <a:solidFill>
                <a:schemeClr val="tx2"/>
              </a:solidFill>
            </a:endParaRPr>
          </a:p>
        </p:txBody>
      </p:sp>
    </p:spTree>
    <p:extLst>
      <p:ext uri="{BB962C8B-B14F-4D97-AF65-F5344CB8AC3E}">
        <p14:creationId xmlns:p14="http://schemas.microsoft.com/office/powerpoint/2010/main" val="1988995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F71F6-D8FD-B7DE-11EA-3076CE88A044}"/>
              </a:ext>
            </a:extLst>
          </p:cNvPr>
          <p:cNvSpPr>
            <a:spLocks noGrp="1"/>
          </p:cNvSpPr>
          <p:nvPr>
            <p:ph type="title"/>
          </p:nvPr>
        </p:nvSpPr>
        <p:spPr/>
        <p:txBody>
          <a:bodyPr/>
          <a:lstStyle/>
          <a:p>
            <a:r>
              <a:rPr lang="en-GB" sz="4000" b="1" kern="100">
                <a:latin typeface="Aptos" panose="020B0004020202020204" pitchFamily="34" charset="0"/>
                <a:ea typeface="Aptos" panose="020B0004020202020204" pitchFamily="34" charset="0"/>
                <a:cs typeface="Times New Roman" panose="02020603050405020304" pitchFamily="18" charset="0"/>
              </a:rPr>
              <a:t>Chairs and vice chairs of subgroups</a:t>
            </a:r>
            <a:br>
              <a:rPr lang="en-GB" sz="4000" b="1" kern="100">
                <a:latin typeface="Aptos" panose="020B0004020202020204" pitchFamily="34" charset="0"/>
                <a:ea typeface="Aptos" panose="020B0004020202020204" pitchFamily="34" charset="0"/>
                <a:cs typeface="Times New Roman" panose="02020603050405020304" pitchFamily="18" charset="0"/>
              </a:rPr>
            </a:br>
            <a:endParaRPr lang="en-GB" b="1" dirty="0"/>
          </a:p>
        </p:txBody>
      </p:sp>
      <p:graphicFrame>
        <p:nvGraphicFramePr>
          <p:cNvPr id="5" name="Content Placeholder 2">
            <a:extLst>
              <a:ext uri="{FF2B5EF4-FFF2-40B4-BE49-F238E27FC236}">
                <a16:creationId xmlns:a16="http://schemas.microsoft.com/office/drawing/2014/main" id="{8BDD3EAA-DB16-CCF8-2A57-EA035441574A}"/>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0426410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177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FB0420-BEE7-0694-B925-6F8784FE24B1}"/>
              </a:ext>
            </a:extLst>
          </p:cNvPr>
          <p:cNvSpPr>
            <a:spLocks noGrp="1"/>
          </p:cNvSpPr>
          <p:nvPr>
            <p:ph type="title"/>
          </p:nvPr>
        </p:nvSpPr>
        <p:spPr>
          <a:xfrm>
            <a:off x="4553733" y="548464"/>
            <a:ext cx="6798541" cy="1675623"/>
          </a:xfrm>
        </p:spPr>
        <p:txBody>
          <a:bodyPr anchor="b">
            <a:normAutofit/>
          </a:bodyPr>
          <a:lstStyle/>
          <a:p>
            <a:r>
              <a:rPr lang="en-GB" sz="3700" b="1" kern="100">
                <a:effectLst/>
                <a:latin typeface="Aptos" panose="020B0004020202020204" pitchFamily="34" charset="0"/>
                <a:ea typeface="Aptos" panose="020B0004020202020204" pitchFamily="34" charset="0"/>
                <a:cs typeface="Times New Roman" panose="02020603050405020304" pitchFamily="18" charset="0"/>
              </a:rPr>
              <a:t>What are Child Safeguarding Partnerships?</a:t>
            </a:r>
            <a:br>
              <a:rPr lang="en-GB" sz="3700" kern="100">
                <a:effectLst/>
                <a:latin typeface="Aptos" panose="020B0004020202020204" pitchFamily="34" charset="0"/>
                <a:ea typeface="Aptos" panose="020B0004020202020204" pitchFamily="34" charset="0"/>
                <a:cs typeface="Times New Roman" panose="02020603050405020304" pitchFamily="18" charset="0"/>
              </a:rPr>
            </a:br>
            <a:endParaRPr lang="en-GB" sz="3700"/>
          </a:p>
        </p:txBody>
      </p:sp>
      <p:pic>
        <p:nvPicPr>
          <p:cNvPr id="6" name="Picture 5">
            <a:extLst>
              <a:ext uri="{FF2B5EF4-FFF2-40B4-BE49-F238E27FC236}">
                <a16:creationId xmlns:a16="http://schemas.microsoft.com/office/drawing/2014/main" id="{0ECCEC5B-31C7-78BE-F149-424B9A25953D}"/>
              </a:ext>
              <a:ext uri="{C183D7F6-B498-43B3-948B-1728B52AA6E4}">
                <adec:decorative xmlns:adec="http://schemas.microsoft.com/office/drawing/2017/decorative" val="1"/>
              </a:ext>
            </a:extLst>
          </p:cNvPr>
          <p:cNvPicPr>
            <a:picLocks noChangeAspect="1"/>
          </p:cNvPicPr>
          <p:nvPr/>
        </p:nvPicPr>
        <p:blipFill>
          <a:blip r:embed="rId2"/>
          <a:srcRect l="39157" r="19997" b="-1"/>
          <a:stretch/>
        </p:blipFill>
        <p:spPr>
          <a:xfrm>
            <a:off x="1" y="10"/>
            <a:ext cx="4196496" cy="6857990"/>
          </a:xfrm>
          <a:prstGeom prst="rect">
            <a:avLst/>
          </a:prstGeom>
          <a:effectLst/>
        </p:spPr>
      </p:pic>
      <p:graphicFrame>
        <p:nvGraphicFramePr>
          <p:cNvPr id="5" name="Content Placeholder 2">
            <a:extLst>
              <a:ext uri="{FF2B5EF4-FFF2-40B4-BE49-F238E27FC236}">
                <a16:creationId xmlns:a16="http://schemas.microsoft.com/office/drawing/2014/main" id="{91D515F8-6CFB-C755-ED44-A78EA21FA6EB}"/>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85896870"/>
              </p:ext>
            </p:extLst>
          </p:nvPr>
        </p:nvGraphicFramePr>
        <p:xfrm>
          <a:off x="4553734" y="2409830"/>
          <a:ext cx="6798539" cy="37052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14020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5F919D-9FB4-C377-CF46-584D15DE1CFC}"/>
              </a:ext>
            </a:extLst>
          </p:cNvPr>
          <p:cNvSpPr>
            <a:spLocks noGrp="1"/>
          </p:cNvSpPr>
          <p:nvPr>
            <p:ph type="title"/>
          </p:nvPr>
        </p:nvSpPr>
        <p:spPr>
          <a:xfrm>
            <a:off x="686834" y="1153572"/>
            <a:ext cx="3200400" cy="4461163"/>
          </a:xfrm>
          <a:solidFill>
            <a:schemeClr val="accent6">
              <a:lumMod val="20000"/>
              <a:lumOff val="80000"/>
            </a:schemeClr>
          </a:solidFill>
        </p:spPr>
        <p:txBody>
          <a:bodyPr>
            <a:normAutofit/>
          </a:bodyPr>
          <a:lstStyle/>
          <a:p>
            <a:r>
              <a:rPr lang="en-GB" b="1" kern="100" dirty="0">
                <a:latin typeface="Aptos" panose="020B0004020202020204" pitchFamily="34" charset="0"/>
                <a:ea typeface="Aptos" panose="020B0004020202020204" pitchFamily="34" charset="0"/>
                <a:cs typeface="Times New Roman" panose="02020603050405020304" pitchFamily="18" charset="0"/>
              </a:rPr>
              <a:t>Current Picture</a:t>
            </a:r>
            <a:br>
              <a:rPr lang="en-GB" kern="100" dirty="0">
                <a:solidFill>
                  <a:srgbClr val="FFFFFF"/>
                </a:solidFill>
                <a:latin typeface="Aptos" panose="020B0004020202020204" pitchFamily="34" charset="0"/>
                <a:ea typeface="Aptos" panose="020B0004020202020204" pitchFamily="34" charset="0"/>
                <a:cs typeface="Times New Roman" panose="02020603050405020304" pitchFamily="18" charset="0"/>
              </a:rPr>
            </a:br>
            <a:endParaRPr lang="en-GB"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ABBC34-C1D5-86C4-AB87-FBB5C13D50BF}"/>
              </a:ext>
            </a:extLst>
          </p:cNvPr>
          <p:cNvSpPr>
            <a:spLocks noGrp="1"/>
          </p:cNvSpPr>
          <p:nvPr>
            <p:ph idx="1"/>
          </p:nvPr>
        </p:nvSpPr>
        <p:spPr>
          <a:xfrm>
            <a:off x="4447308" y="591344"/>
            <a:ext cx="6906491" cy="5585619"/>
          </a:xfrm>
        </p:spPr>
        <p:txBody>
          <a:bodyPr anchor="ctr">
            <a:normAutofit/>
          </a:bodyPr>
          <a:lstStyle/>
          <a:p>
            <a:pPr marL="0" indent="0">
              <a:spcAft>
                <a:spcPts val="800"/>
              </a:spcAft>
              <a:buNone/>
            </a:pPr>
            <a:r>
              <a:rPr lang="en-GB" sz="2200" b="1" kern="100" dirty="0">
                <a:effectLst/>
                <a:latin typeface="Aptos" panose="020B0004020202020204" pitchFamily="34" charset="0"/>
                <a:ea typeface="Aptos" panose="020B0004020202020204" pitchFamily="34" charset="0"/>
                <a:cs typeface="Times New Roman" panose="02020603050405020304" pitchFamily="18" charset="0"/>
              </a:rPr>
              <a:t>Latest government guidance</a:t>
            </a:r>
            <a:endParaRPr lang="en-GB" sz="22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pPr>
            <a:r>
              <a:rPr lang="en-GB" sz="2200" dirty="0">
                <a:effectLst/>
                <a:latin typeface="Aptos" panose="020B0004020202020204" pitchFamily="34" charset="0"/>
                <a:ea typeface="Aptos" panose="020B0004020202020204" pitchFamily="34" charset="0"/>
                <a:cs typeface="Times New Roman" panose="02020603050405020304" pitchFamily="18" charset="0"/>
              </a:rPr>
              <a:t>In December 2023, the latest guidance for partnerships was published </a:t>
            </a:r>
            <a:r>
              <a:rPr lang="en-GB" sz="2200" u="sng" dirty="0">
                <a:effectLst/>
                <a:latin typeface="Aptos" panose="020B0004020202020204" pitchFamily="34" charset="0"/>
                <a:ea typeface="Aptos" panose="020B0004020202020204" pitchFamily="34" charset="0"/>
                <a:cs typeface="Times New Roman" panose="02020603050405020304" pitchFamily="18" charset="0"/>
                <a:hlinkClick r:id="rId2"/>
              </a:rPr>
              <a:t>Working together to safeguard children 2023: statutory guidance</a:t>
            </a:r>
            <a:r>
              <a:rPr lang="en-GB" sz="2200" dirty="0">
                <a:effectLst/>
                <a:latin typeface="Aptos" panose="020B0004020202020204" pitchFamily="34" charset="0"/>
                <a:ea typeface="Aptos" panose="020B0004020202020204" pitchFamily="34" charset="0"/>
                <a:cs typeface="Times New Roman" panose="02020603050405020304" pitchFamily="18" charset="0"/>
              </a:rPr>
              <a:t>. </a:t>
            </a:r>
          </a:p>
          <a:p>
            <a:pPr>
              <a:spcAft>
                <a:spcPts val="800"/>
              </a:spcAft>
            </a:pPr>
            <a:r>
              <a:rPr lang="en-GB" sz="2200" dirty="0">
                <a:effectLst/>
                <a:latin typeface="Aptos" panose="020B0004020202020204" pitchFamily="34" charset="0"/>
                <a:ea typeface="Aptos" panose="020B0004020202020204" pitchFamily="34" charset="0"/>
                <a:cs typeface="Times New Roman" panose="02020603050405020304" pitchFamily="18" charset="0"/>
              </a:rPr>
              <a:t>This details the ‘legislative requirements that apply to individuals, organisations and agencies’… ‘This statutory guidance sets out key roles for individual organisations and agencies to deliver effective arrangements for help, support, safeguarding, and protection. </a:t>
            </a:r>
          </a:p>
          <a:p>
            <a:pPr>
              <a:spcAft>
                <a:spcPts val="800"/>
              </a:spcAft>
            </a:pPr>
            <a:r>
              <a:rPr lang="en-GB" sz="2200" dirty="0">
                <a:latin typeface="Aptos" panose="020B0004020202020204" pitchFamily="34" charset="0"/>
                <a:cs typeface="Times New Roman" panose="02020603050405020304" pitchFamily="18" charset="0"/>
              </a:rPr>
              <a:t>It contains everything you need to know with regard to the expectations for multi-agency working to safeguard children. </a:t>
            </a:r>
          </a:p>
          <a:p>
            <a:pPr>
              <a:spcAft>
                <a:spcPts val="800"/>
              </a:spcAft>
            </a:pPr>
            <a:r>
              <a:rPr lang="en-GB" sz="2200" dirty="0">
                <a:latin typeface="Aptos" panose="020B0004020202020204" pitchFamily="34" charset="0"/>
                <a:cs typeface="Times New Roman" panose="02020603050405020304" pitchFamily="18" charset="0"/>
              </a:rPr>
              <a:t>It should be read in conjunction with </a:t>
            </a:r>
            <a:r>
              <a:rPr lang="en-GB" sz="2200" dirty="0">
                <a:hlinkClick r:id="rId3"/>
              </a:rPr>
              <a:t>Keeping children safe in education 2024</a:t>
            </a:r>
            <a:r>
              <a:rPr lang="en-GB" sz="2200" dirty="0">
                <a:latin typeface="Aptos" panose="020B0004020202020204" pitchFamily="34" charset="0"/>
                <a:cs typeface="Times New Roman" panose="02020603050405020304" pitchFamily="18" charset="0"/>
              </a:rPr>
              <a:t>  where appropriate.</a:t>
            </a:r>
            <a:endParaRPr lang="en-GB" sz="2200" dirty="0"/>
          </a:p>
        </p:txBody>
      </p:sp>
    </p:spTree>
    <p:extLst>
      <p:ext uri="{BB962C8B-B14F-4D97-AF65-F5344CB8AC3E}">
        <p14:creationId xmlns:p14="http://schemas.microsoft.com/office/powerpoint/2010/main" val="1802293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5" name="Freeform: Shape 4">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5">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6">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F7C52FC-C52F-A3B1-C0BB-E16B525E2C81}"/>
              </a:ext>
            </a:extLst>
          </p:cNvPr>
          <p:cNvSpPr>
            <a:spLocks noGrp="1"/>
          </p:cNvSpPr>
          <p:nvPr>
            <p:ph type="title"/>
          </p:nvPr>
        </p:nvSpPr>
        <p:spPr>
          <a:xfrm>
            <a:off x="640080" y="1243013"/>
            <a:ext cx="3855720" cy="4371974"/>
          </a:xfrm>
        </p:spPr>
        <p:txBody>
          <a:bodyPr>
            <a:normAutofit/>
          </a:bodyPr>
          <a:lstStyle/>
          <a:p>
            <a:r>
              <a:rPr lang="en-GB" sz="3600" b="1" kern="100">
                <a:solidFill>
                  <a:schemeClr val="tx2"/>
                </a:solidFill>
                <a:latin typeface="Aptos" panose="020B0004020202020204" pitchFamily="34" charset="0"/>
                <a:ea typeface="Aptos" panose="020B0004020202020204" pitchFamily="34" charset="0"/>
                <a:cs typeface="Times New Roman" panose="02020603050405020304" pitchFamily="18" charset="0"/>
              </a:rPr>
              <a:t>How do these partnerships operate?</a:t>
            </a:r>
            <a:br>
              <a:rPr lang="en-GB" sz="3600" kern="100">
                <a:solidFill>
                  <a:schemeClr val="tx2"/>
                </a:solidFill>
                <a:latin typeface="Aptos" panose="020B0004020202020204" pitchFamily="34" charset="0"/>
                <a:ea typeface="Aptos" panose="020B0004020202020204" pitchFamily="34" charset="0"/>
                <a:cs typeface="Times New Roman" panose="02020603050405020304" pitchFamily="18" charset="0"/>
              </a:rPr>
            </a:br>
            <a:endParaRPr lang="en-GB" sz="3600">
              <a:solidFill>
                <a:schemeClr val="tx2"/>
              </a:solidFill>
            </a:endParaRPr>
          </a:p>
        </p:txBody>
      </p:sp>
      <p:sp>
        <p:nvSpPr>
          <p:cNvPr id="3" name="Content Placeholder 2">
            <a:extLst>
              <a:ext uri="{FF2B5EF4-FFF2-40B4-BE49-F238E27FC236}">
                <a16:creationId xmlns:a16="http://schemas.microsoft.com/office/drawing/2014/main" id="{F53760A2-E2A2-F94C-4186-7EDDB54CDDCB}"/>
              </a:ext>
            </a:extLst>
          </p:cNvPr>
          <p:cNvSpPr>
            <a:spLocks noGrp="1"/>
          </p:cNvSpPr>
          <p:nvPr>
            <p:ph idx="1"/>
          </p:nvPr>
        </p:nvSpPr>
        <p:spPr>
          <a:xfrm>
            <a:off x="6001966" y="330739"/>
            <a:ext cx="5661498" cy="6031149"/>
          </a:xfrm>
        </p:spPr>
        <p:txBody>
          <a:bodyPr anchor="ctr">
            <a:normAutofit fontScale="92500" lnSpcReduction="10000"/>
          </a:bodyPr>
          <a:lstStyle/>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Child Safeguarding Partnerships operate under a shared vision and set of priorities. They hold regular meetings, develop multi-agency safeguarding policies, and carry out reviews when serious incidents occur.</a:t>
            </a:r>
          </a:p>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 key function of these partnerships is to conduct Child Safeguarding Practice Reviews—these were formerly known as Serious Case Reviews. These reviews are triggered when a child dies or is seriously harmed, and abuse or neglect is suspected. The aim is not to assign blame, but to learn lessons and improve systems and practice across agencies.</a:t>
            </a:r>
          </a:p>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Another important aspect of partnership working is data sharing. Agencies are expected to share information effectively to identify patterns, respond to risks, and monitor outcomes.</a:t>
            </a:r>
          </a:p>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Local partnerships also engage in multi-agency training and quality assurance processes to make sure professionals are competent and confident in their safeguarding roles.</a:t>
            </a:r>
          </a:p>
          <a:p>
            <a:endParaRPr lang="en-GB" sz="1500" dirty="0">
              <a:solidFill>
                <a:schemeClr val="tx2"/>
              </a:solidFill>
            </a:endParaRPr>
          </a:p>
        </p:txBody>
      </p:sp>
    </p:spTree>
    <p:extLst>
      <p:ext uri="{BB962C8B-B14F-4D97-AF65-F5344CB8AC3E}">
        <p14:creationId xmlns:p14="http://schemas.microsoft.com/office/powerpoint/2010/main" val="4231838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C76B2709-C27A-7B01-43D3-7207E082A5B9}"/>
              </a:ext>
            </a:extLst>
          </p:cNvPr>
          <p:cNvSpPr>
            <a:spLocks noGrp="1"/>
          </p:cNvSpPr>
          <p:nvPr>
            <p:ph type="title"/>
          </p:nvPr>
        </p:nvSpPr>
        <p:spPr>
          <a:xfrm>
            <a:off x="804672" y="1243013"/>
            <a:ext cx="3855720" cy="4371974"/>
          </a:xfrm>
        </p:spPr>
        <p:txBody>
          <a:bodyPr>
            <a:normAutofit/>
          </a:bodyPr>
          <a:lstStyle/>
          <a:p>
            <a:r>
              <a:rPr lang="en-GB" sz="3600" b="1" kern="100">
                <a:solidFill>
                  <a:schemeClr val="tx2"/>
                </a:solidFill>
                <a:latin typeface="Aptos" panose="020B0004020202020204" pitchFamily="34" charset="0"/>
                <a:ea typeface="Aptos" panose="020B0004020202020204" pitchFamily="34" charset="0"/>
                <a:cs typeface="Times New Roman" panose="02020603050405020304" pitchFamily="18" charset="0"/>
              </a:rPr>
              <a:t>The role of education and community</a:t>
            </a:r>
            <a:br>
              <a:rPr lang="en-GB" sz="3600" kern="100">
                <a:solidFill>
                  <a:schemeClr val="tx2"/>
                </a:solidFill>
                <a:latin typeface="Aptos" panose="020B0004020202020204" pitchFamily="34" charset="0"/>
                <a:ea typeface="Aptos" panose="020B0004020202020204" pitchFamily="34" charset="0"/>
                <a:cs typeface="Times New Roman" panose="02020603050405020304" pitchFamily="18" charset="0"/>
              </a:rPr>
            </a:br>
            <a:endParaRPr lang="en-GB" sz="3600">
              <a:solidFill>
                <a:schemeClr val="tx2"/>
              </a:solidFill>
            </a:endParaRPr>
          </a:p>
        </p:txBody>
      </p:sp>
      <p:grpSp>
        <p:nvGrpSpPr>
          <p:cNvPr id="20" name="Group 19">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21" name="Freeform: Shape 20">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91707566-EAF7-7CF5-5095-A220FB291082}"/>
              </a:ext>
            </a:extLst>
          </p:cNvPr>
          <p:cNvSpPr>
            <a:spLocks noGrp="1"/>
          </p:cNvSpPr>
          <p:nvPr>
            <p:ph idx="1"/>
          </p:nvPr>
        </p:nvSpPr>
        <p:spPr>
          <a:xfrm>
            <a:off x="6632812" y="1032987"/>
            <a:ext cx="4919108" cy="4792027"/>
          </a:xfrm>
        </p:spPr>
        <p:txBody>
          <a:bodyPr anchor="ctr">
            <a:normAutofit/>
          </a:bodyPr>
          <a:lstStyle/>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Schools and educational settings are key safeguarding partners. They are often the first to notice changes in behaviour or signs of harm. The Designated Safeguarding Lead (DSL) plays a critical role in liaising with local safeguarding partners and making referrals.</a:t>
            </a:r>
          </a:p>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The wider community also has a role to play. Charities, faith groups, sports clubs, and youth organisations all interact with children and should be involved in creating safe environments and identifying concerns early.</a:t>
            </a:r>
          </a:p>
          <a:p>
            <a:endParaRPr lang="en-GB" sz="2000" dirty="0">
              <a:solidFill>
                <a:schemeClr val="tx2"/>
              </a:solidFill>
            </a:endParaRPr>
          </a:p>
        </p:txBody>
      </p:sp>
    </p:spTree>
    <p:extLst>
      <p:ext uri="{BB962C8B-B14F-4D97-AF65-F5344CB8AC3E}">
        <p14:creationId xmlns:p14="http://schemas.microsoft.com/office/powerpoint/2010/main" val="99345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0DDD0C4-5A8B-1E3F-9246-83A405D4F27F}"/>
              </a:ext>
            </a:extLst>
          </p:cNvPr>
          <p:cNvSpPr>
            <a:spLocks noGrp="1"/>
          </p:cNvSpPr>
          <p:nvPr>
            <p:ph type="title"/>
          </p:nvPr>
        </p:nvSpPr>
        <p:spPr>
          <a:xfrm>
            <a:off x="804672" y="2053641"/>
            <a:ext cx="3669161" cy="2760098"/>
          </a:xfrm>
        </p:spPr>
        <p:txBody>
          <a:bodyPr>
            <a:normAutofit/>
          </a:bodyPr>
          <a:lstStyle/>
          <a:p>
            <a:r>
              <a:rPr lang="en-GB" sz="4000" b="1" kern="100" dirty="0">
                <a:solidFill>
                  <a:schemeClr val="tx2"/>
                </a:solidFill>
                <a:latin typeface="Aptos" panose="020B0004020202020204" pitchFamily="34" charset="0"/>
                <a:ea typeface="Aptos" panose="020B0004020202020204" pitchFamily="34" charset="0"/>
                <a:cs typeface="Times New Roman" panose="02020603050405020304" pitchFamily="18" charset="0"/>
              </a:rPr>
              <a:t>NSSCP</a:t>
            </a:r>
            <a:br>
              <a:rPr lang="en-GB" sz="4000" kern="100" dirty="0">
                <a:solidFill>
                  <a:schemeClr val="tx2"/>
                </a:solidFill>
                <a:latin typeface="Aptos" panose="020B0004020202020204" pitchFamily="34" charset="0"/>
                <a:ea typeface="Aptos" panose="020B0004020202020204" pitchFamily="34" charset="0"/>
                <a:cs typeface="Times New Roman" panose="02020603050405020304" pitchFamily="18" charset="0"/>
              </a:rPr>
            </a:br>
            <a:endParaRPr lang="en-GB" sz="4000" dirty="0">
              <a:solidFill>
                <a:schemeClr val="tx2"/>
              </a:solidFill>
            </a:endParaRPr>
          </a:p>
        </p:txBody>
      </p:sp>
      <p:sp>
        <p:nvSpPr>
          <p:cNvPr id="3" name="Content Placeholder 2">
            <a:extLst>
              <a:ext uri="{FF2B5EF4-FFF2-40B4-BE49-F238E27FC236}">
                <a16:creationId xmlns:a16="http://schemas.microsoft.com/office/drawing/2014/main" id="{69768C62-E06A-1FB2-5099-16F0B44BBEF2}"/>
              </a:ext>
            </a:extLst>
          </p:cNvPr>
          <p:cNvSpPr>
            <a:spLocks noGrp="1"/>
          </p:cNvSpPr>
          <p:nvPr>
            <p:ph idx="1"/>
          </p:nvPr>
        </p:nvSpPr>
        <p:spPr>
          <a:xfrm>
            <a:off x="6090574" y="437745"/>
            <a:ext cx="5728532" cy="6045330"/>
          </a:xfrm>
          <a:noFill/>
          <a:ln>
            <a:noFill/>
          </a:ln>
        </p:spPr>
        <p:txBody>
          <a:bodyPr anchor="ctr">
            <a:normAutofit/>
          </a:bodyPr>
          <a:lstStyle/>
          <a:p>
            <a:pPr marL="0" indent="0">
              <a:spcAft>
                <a:spcPts val="800"/>
              </a:spcAft>
              <a:buNone/>
            </a:pPr>
            <a:r>
              <a:rPr lang="en-GB"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The local arrangements</a:t>
            </a:r>
            <a:endPar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Working Together to Safeguard Children 23 states that every local authority will have a Safeguarding Partnership who will deliver the Multi-Agency safeguarding Arrangements (MASA) </a:t>
            </a:r>
            <a:r>
              <a:rPr lang="en-GB" sz="2000" u="sng"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hlinkClick r:id="rId2"/>
              </a:rPr>
              <a:t>Agreed NSSCP MASA arrangements December 2024</a:t>
            </a: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for the local area.</a:t>
            </a:r>
          </a:p>
          <a:p>
            <a:pPr marL="0" indent="0">
              <a:spcAft>
                <a:spcPts val="800"/>
              </a:spcAft>
              <a:buNone/>
            </a:pPr>
            <a:r>
              <a:rPr lang="en-GB"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Who’s Who?</a:t>
            </a:r>
            <a:endPar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The 3 statutory agencies for the North Somerset Partnership are:</a:t>
            </a:r>
          </a:p>
          <a:p>
            <a:pPr marL="342900" lvl="0" indent="-342900">
              <a:buFont typeface="Symbol" panose="05050102010706020507" pitchFamily="18" charset="2"/>
              <a:buChar char=""/>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Health – integrated care board (ICB) that covers the geographical area of Bristol, North Somerset &amp; South Gloucestershire (BNSSG)</a:t>
            </a:r>
          </a:p>
          <a:p>
            <a:pPr marL="342900" lvl="0" indent="-342900">
              <a:buFont typeface="Symbol" panose="05050102010706020507" pitchFamily="18" charset="2"/>
              <a:buChar char=""/>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Police – Avon and Somerset that covers the force wide area (5 x LAs)</a:t>
            </a:r>
          </a:p>
          <a:p>
            <a:pPr marL="342900" lvl="0" indent="-342900">
              <a:spcAft>
                <a:spcPts val="800"/>
              </a:spcAft>
              <a:buFont typeface="Symbol" panose="05050102010706020507" pitchFamily="18" charset="2"/>
              <a:buChar char=""/>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Local authority – North Somerset Council</a:t>
            </a:r>
          </a:p>
          <a:p>
            <a:endParaRPr lang="en-GB" sz="1700" dirty="0">
              <a:solidFill>
                <a:schemeClr val="tx2"/>
              </a:solidFill>
            </a:endParaRPr>
          </a:p>
        </p:txBody>
      </p:sp>
    </p:spTree>
    <p:extLst>
      <p:ext uri="{BB962C8B-B14F-4D97-AF65-F5344CB8AC3E}">
        <p14:creationId xmlns:p14="http://schemas.microsoft.com/office/powerpoint/2010/main" val="1964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FCB06-998C-59D9-9AA6-8C9AC4866DCC}"/>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DAB86A27-F94A-FC51-C314-96D0F331ACD6}"/>
              </a:ext>
            </a:extLst>
          </p:cNvPr>
          <p:cNvSpPr txBox="1"/>
          <p:nvPr/>
        </p:nvSpPr>
        <p:spPr>
          <a:xfrm>
            <a:off x="211026" y="222452"/>
            <a:ext cx="4817162" cy="651845"/>
          </a:xfrm>
          <a:prstGeom prst="rect">
            <a:avLst/>
          </a:prstGeom>
        </p:spPr>
        <p:txBody>
          <a:bodyPr wrap="square" lIns="0" tIns="0" rIns="0" bIns="0" rtlCol="0" anchor="t">
            <a:spAutoFit/>
          </a:bodyPr>
          <a:lstStyle/>
          <a:p>
            <a:pPr>
              <a:lnSpc>
                <a:spcPts val="5272"/>
              </a:lnSpc>
              <a:spcBef>
                <a:spcPct val="0"/>
              </a:spcBef>
            </a:pPr>
            <a:r>
              <a:rPr lang="en-US" sz="4000" b="1" dirty="0">
                <a:solidFill>
                  <a:srgbClr val="000000"/>
                </a:solidFill>
                <a:latin typeface="Aptos   "/>
              </a:rPr>
              <a:t>Structure April 2025</a:t>
            </a:r>
          </a:p>
        </p:txBody>
      </p:sp>
      <p:grpSp>
        <p:nvGrpSpPr>
          <p:cNvPr id="4" name="Group 4">
            <a:extLst>
              <a:ext uri="{FF2B5EF4-FFF2-40B4-BE49-F238E27FC236}">
                <a16:creationId xmlns:a16="http://schemas.microsoft.com/office/drawing/2014/main" id="{525907AD-0343-4277-E7E8-8E63EB01F56E}"/>
              </a:ext>
              <a:ext uri="{C183D7F6-B498-43B3-948B-1728B52AA6E4}">
                <adec:decorative xmlns:adec="http://schemas.microsoft.com/office/drawing/2017/decorative" val="1"/>
              </a:ext>
            </a:extLst>
          </p:cNvPr>
          <p:cNvGrpSpPr/>
          <p:nvPr/>
        </p:nvGrpSpPr>
        <p:grpSpPr>
          <a:xfrm>
            <a:off x="0" y="6062812"/>
            <a:ext cx="12192000" cy="795188"/>
            <a:chOff x="0" y="0"/>
            <a:chExt cx="4816593" cy="314148"/>
          </a:xfrm>
        </p:grpSpPr>
        <p:sp>
          <p:nvSpPr>
            <p:cNvPr id="5" name="Freeform 5">
              <a:extLst>
                <a:ext uri="{FF2B5EF4-FFF2-40B4-BE49-F238E27FC236}">
                  <a16:creationId xmlns:a16="http://schemas.microsoft.com/office/drawing/2014/main" id="{7DA4E676-817C-80DF-526D-9DF0E0B2DEC3}"/>
                </a:ext>
              </a:extLst>
            </p:cNvPr>
            <p:cNvSpPr/>
            <p:nvPr/>
          </p:nvSpPr>
          <p:spPr>
            <a:xfrm>
              <a:off x="0" y="0"/>
              <a:ext cx="4816592" cy="314148"/>
            </a:xfrm>
            <a:custGeom>
              <a:avLst/>
              <a:gdLst/>
              <a:ahLst/>
              <a:cxnLst/>
              <a:rect l="l" t="t" r="r" b="b"/>
              <a:pathLst>
                <a:path w="4816592" h="314148">
                  <a:moveTo>
                    <a:pt x="0" y="0"/>
                  </a:moveTo>
                  <a:lnTo>
                    <a:pt x="4816592" y="0"/>
                  </a:lnTo>
                  <a:lnTo>
                    <a:pt x="4816592" y="314148"/>
                  </a:lnTo>
                  <a:lnTo>
                    <a:pt x="0" y="314148"/>
                  </a:lnTo>
                  <a:close/>
                </a:path>
              </a:pathLst>
            </a:custGeom>
            <a:solidFill>
              <a:srgbClr val="63B449"/>
            </a:solidFill>
          </p:spPr>
          <p:txBody>
            <a:bodyPr/>
            <a:lstStyle/>
            <a:p>
              <a:endParaRPr lang="en-GB" sz="1200"/>
            </a:p>
          </p:txBody>
        </p:sp>
        <p:sp>
          <p:nvSpPr>
            <p:cNvPr id="6" name="TextBox 6">
              <a:extLst>
                <a:ext uri="{FF2B5EF4-FFF2-40B4-BE49-F238E27FC236}">
                  <a16:creationId xmlns:a16="http://schemas.microsoft.com/office/drawing/2014/main" id="{3CD46B8F-B6AB-588A-6556-AED2EC5B5C7F}"/>
                </a:ext>
              </a:extLst>
            </p:cNvPr>
            <p:cNvSpPr txBox="1"/>
            <p:nvPr/>
          </p:nvSpPr>
          <p:spPr>
            <a:xfrm>
              <a:off x="0" y="-38100"/>
              <a:ext cx="4816593" cy="352248"/>
            </a:xfrm>
            <a:prstGeom prst="rect">
              <a:avLst/>
            </a:prstGeom>
          </p:spPr>
          <p:txBody>
            <a:bodyPr lIns="33867" tIns="33867" rIns="33867" bIns="33867" rtlCol="0" anchor="ctr"/>
            <a:lstStyle/>
            <a:p>
              <a:pPr algn="ctr">
                <a:lnSpc>
                  <a:spcPts val="1781"/>
                </a:lnSpc>
              </a:pPr>
              <a:endParaRPr sz="1200"/>
            </a:p>
          </p:txBody>
        </p:sp>
      </p:grpSp>
      <p:grpSp>
        <p:nvGrpSpPr>
          <p:cNvPr id="7" name="Group 7" descr="Logo North Somerset Safeguarding Children Partnership">
            <a:extLst>
              <a:ext uri="{FF2B5EF4-FFF2-40B4-BE49-F238E27FC236}">
                <a16:creationId xmlns:a16="http://schemas.microsoft.com/office/drawing/2014/main" id="{CA75BC16-A926-1219-E982-33A05A068938}"/>
              </a:ext>
            </a:extLst>
          </p:cNvPr>
          <p:cNvGrpSpPr/>
          <p:nvPr/>
        </p:nvGrpSpPr>
        <p:grpSpPr>
          <a:xfrm>
            <a:off x="9992495" y="6152167"/>
            <a:ext cx="1901704" cy="616479"/>
            <a:chOff x="0" y="0"/>
            <a:chExt cx="3803408" cy="1232957"/>
          </a:xfrm>
        </p:grpSpPr>
        <p:sp>
          <p:nvSpPr>
            <p:cNvPr id="8" name="Freeform 8">
              <a:extLst>
                <a:ext uri="{FF2B5EF4-FFF2-40B4-BE49-F238E27FC236}">
                  <a16:creationId xmlns:a16="http://schemas.microsoft.com/office/drawing/2014/main" id="{F07AC7CE-16F4-950F-B23B-61F57D1264C4}"/>
                </a:ext>
              </a:extLst>
            </p:cNvPr>
            <p:cNvSpPr/>
            <p:nvPr/>
          </p:nvSpPr>
          <p:spPr>
            <a:xfrm>
              <a:off x="1312588" y="0"/>
              <a:ext cx="2490820" cy="1232957"/>
            </a:xfrm>
            <a:custGeom>
              <a:avLst/>
              <a:gdLst/>
              <a:ahLst/>
              <a:cxnLst/>
              <a:rect l="l" t="t" r="r" b="b"/>
              <a:pathLst>
                <a:path w="2490820" h="1232957">
                  <a:moveTo>
                    <a:pt x="0" y="0"/>
                  </a:moveTo>
                  <a:lnTo>
                    <a:pt x="2490820" y="0"/>
                  </a:lnTo>
                  <a:lnTo>
                    <a:pt x="2490820" y="1232957"/>
                  </a:lnTo>
                  <a:lnTo>
                    <a:pt x="0" y="1232957"/>
                  </a:lnTo>
                  <a:lnTo>
                    <a:pt x="0" y="0"/>
                  </a:lnTo>
                  <a:close/>
                </a:path>
              </a:pathLst>
            </a:custGeom>
            <a:blipFill>
              <a:blip r:embed="rId2"/>
              <a:stretch>
                <a:fillRect l="-46305"/>
              </a:stretch>
            </a:blipFill>
          </p:spPr>
          <p:txBody>
            <a:bodyPr/>
            <a:lstStyle/>
            <a:p>
              <a:endParaRPr lang="en-GB" sz="1200"/>
            </a:p>
          </p:txBody>
        </p:sp>
        <p:sp>
          <p:nvSpPr>
            <p:cNvPr id="9" name="Freeform 9">
              <a:extLst>
                <a:ext uri="{FF2B5EF4-FFF2-40B4-BE49-F238E27FC236}">
                  <a16:creationId xmlns:a16="http://schemas.microsoft.com/office/drawing/2014/main" id="{9631DFC5-2BE5-ED79-2B3C-88745F561941}"/>
                </a:ext>
              </a:extLst>
            </p:cNvPr>
            <p:cNvSpPr/>
            <p:nvPr/>
          </p:nvSpPr>
          <p:spPr>
            <a:xfrm>
              <a:off x="0" y="0"/>
              <a:ext cx="1175924" cy="1232957"/>
            </a:xfrm>
            <a:custGeom>
              <a:avLst/>
              <a:gdLst/>
              <a:ahLst/>
              <a:cxnLst/>
              <a:rect l="l" t="t" r="r" b="b"/>
              <a:pathLst>
                <a:path w="1175924" h="1232957">
                  <a:moveTo>
                    <a:pt x="0" y="0"/>
                  </a:moveTo>
                  <a:lnTo>
                    <a:pt x="1175924" y="0"/>
                  </a:lnTo>
                  <a:lnTo>
                    <a:pt x="1175924" y="1232957"/>
                  </a:lnTo>
                  <a:lnTo>
                    <a:pt x="0" y="1232957"/>
                  </a:lnTo>
                  <a:lnTo>
                    <a:pt x="0" y="0"/>
                  </a:lnTo>
                  <a:close/>
                </a:path>
              </a:pathLst>
            </a:custGeom>
            <a:blipFill>
              <a:blip r:embed="rId3"/>
              <a:stretch>
                <a:fillRect r="-209901"/>
              </a:stretch>
            </a:blipFill>
          </p:spPr>
          <p:txBody>
            <a:bodyPr/>
            <a:lstStyle/>
            <a:p>
              <a:endParaRPr lang="en-GB" sz="1200"/>
            </a:p>
          </p:txBody>
        </p:sp>
      </p:grpSp>
      <p:graphicFrame>
        <p:nvGraphicFramePr>
          <p:cNvPr id="26" name="Diagram 25">
            <a:extLst>
              <a:ext uri="{FF2B5EF4-FFF2-40B4-BE49-F238E27FC236}">
                <a16:creationId xmlns:a16="http://schemas.microsoft.com/office/drawing/2014/main" id="{DE1B2B3F-D4DE-5312-5321-8430D8FC8AF6}"/>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546886573"/>
              </p:ext>
            </p:extLst>
          </p:nvPr>
        </p:nvGraphicFramePr>
        <p:xfrm>
          <a:off x="2895600" y="697355"/>
          <a:ext cx="8662414" cy="53432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92F46C86-2DC5-4FC7-A2AA-A0FA44C37E2B}"/>
              </a:ext>
            </a:extLst>
          </p:cNvPr>
          <p:cNvSpPr txBox="1"/>
          <p:nvPr/>
        </p:nvSpPr>
        <p:spPr>
          <a:xfrm>
            <a:off x="211025" y="1904792"/>
            <a:ext cx="4497161" cy="1569660"/>
          </a:xfrm>
          <a:prstGeom prst="rect">
            <a:avLst/>
          </a:prstGeom>
          <a:noFill/>
        </p:spPr>
        <p:txBody>
          <a:bodyPr wrap="square" rtlCol="0">
            <a:spAutoFit/>
          </a:bodyPr>
          <a:lstStyle/>
          <a:p>
            <a:r>
              <a:rPr lang="en-GB" sz="1600" dirty="0"/>
              <a:t>The DSP meeting is currently chaired by Michael Richardson, Deputy Chief Nurse.</a:t>
            </a:r>
          </a:p>
          <a:p>
            <a:endParaRPr lang="en-GB" sz="1600" dirty="0"/>
          </a:p>
          <a:p>
            <a:endParaRPr lang="en-GB" sz="1600" dirty="0"/>
          </a:p>
          <a:p>
            <a:r>
              <a:rPr lang="en-GB" sz="1600" dirty="0"/>
              <a:t>The Operational Safeguarding Group is currently chaired by Claire Shiels, DCS.</a:t>
            </a:r>
          </a:p>
        </p:txBody>
      </p:sp>
    </p:spTree>
    <p:extLst>
      <p:ext uri="{BB962C8B-B14F-4D97-AF65-F5344CB8AC3E}">
        <p14:creationId xmlns:p14="http://schemas.microsoft.com/office/powerpoint/2010/main" val="3887291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18235-BE76-265F-707C-11DA40160A0C}"/>
              </a:ext>
            </a:extLst>
          </p:cNvPr>
          <p:cNvSpPr>
            <a:spLocks noGrp="1"/>
          </p:cNvSpPr>
          <p:nvPr>
            <p:ph type="title"/>
          </p:nvPr>
        </p:nvSpPr>
        <p:spPr>
          <a:xfrm>
            <a:off x="280657" y="365125"/>
            <a:ext cx="11823826" cy="1325563"/>
          </a:xfrm>
        </p:spPr>
        <p:txBody>
          <a:bodyPr>
            <a:noAutofit/>
          </a:bodyPr>
          <a:lstStyle/>
          <a:p>
            <a:r>
              <a:rPr lang="en-GB" sz="3200" b="1" dirty="0">
                <a:solidFill>
                  <a:srgbClr val="000000"/>
                </a:solidFill>
                <a:latin typeface="Aptos "/>
                <a:ea typeface="Aptos" panose="020B0004020202020204" pitchFamily="34" charset="0"/>
                <a:cs typeface="Times New Roman" panose="02020603050405020304" pitchFamily="18" charset="0"/>
              </a:rPr>
              <a:t>The three statutory partners jointly leading the NSSCP are: </a:t>
            </a:r>
            <a:br>
              <a:rPr lang="en-GB" sz="3200" b="1" kern="100" dirty="0">
                <a:latin typeface="Aptos "/>
                <a:ea typeface="Aptos" panose="020B0004020202020204" pitchFamily="34" charset="0"/>
                <a:cs typeface="Times New Roman" panose="02020603050405020304" pitchFamily="18" charset="0"/>
              </a:rPr>
            </a:br>
            <a:endParaRPr lang="en-GB" sz="3600" b="1" dirty="0">
              <a:latin typeface="Aptos "/>
            </a:endParaRPr>
          </a:p>
        </p:txBody>
      </p:sp>
      <p:sp>
        <p:nvSpPr>
          <p:cNvPr id="4" name="Content Placeholder 3">
            <a:extLst>
              <a:ext uri="{FF2B5EF4-FFF2-40B4-BE49-F238E27FC236}">
                <a16:creationId xmlns:a16="http://schemas.microsoft.com/office/drawing/2014/main" id="{1CFAB9A9-1B9F-458C-E4C5-635EA244218C}"/>
              </a:ext>
            </a:extLst>
          </p:cNvPr>
          <p:cNvSpPr>
            <a:spLocks noGrp="1"/>
          </p:cNvSpPr>
          <p:nvPr>
            <p:ph idx="1"/>
          </p:nvPr>
        </p:nvSpPr>
        <p:spPr>
          <a:xfrm>
            <a:off x="838200" y="1484768"/>
            <a:ext cx="10515600" cy="4692195"/>
          </a:xfrm>
          <a:prstGeom prst="roundRect">
            <a:avLst/>
          </a:prstGeom>
          <a:ln/>
        </p:spPr>
        <p:style>
          <a:lnRef idx="1">
            <a:schemeClr val="accent6"/>
          </a:lnRef>
          <a:fillRef idx="2">
            <a:schemeClr val="accent6"/>
          </a:fillRef>
          <a:effectRef idx="1">
            <a:schemeClr val="accent6"/>
          </a:effectRef>
          <a:fontRef idx="minor">
            <a:schemeClr val="dk1"/>
          </a:fontRef>
        </p:style>
        <p:txBody>
          <a:bodyPr wrap="square" rtlCol="0" anchor="ctr">
            <a:noAutofit/>
          </a:bodyPr>
          <a:lstStyle/>
          <a:p>
            <a:pPr marL="0" indent="0">
              <a:lnSpc>
                <a:spcPct val="107000"/>
              </a:lnSpc>
              <a:spcAft>
                <a:spcPts val="800"/>
              </a:spcAft>
              <a:buNone/>
            </a:pPr>
            <a:r>
              <a:rPr lang="en-GB" sz="2000" b="1" kern="1200" dirty="0">
                <a:solidFill>
                  <a:srgbClr val="FFFFFF"/>
                </a:solidFill>
                <a:effectLst/>
                <a:ea typeface="Aptos" panose="020B0004020202020204" pitchFamily="34" charset="0"/>
                <a:cs typeface="Times New Roman" panose="02020603050405020304" pitchFamily="18" charset="0"/>
              </a:rPr>
              <a:t>North Somerset Council</a:t>
            </a:r>
            <a:endParaRPr lang="en-GB" sz="2000" kern="100" dirty="0">
              <a:effectLst/>
              <a:ea typeface="Aptos" panose="020B0004020202020204" pitchFamily="34" charset="0"/>
              <a:cs typeface="Times New Roman" panose="02020603050405020304" pitchFamily="18" charset="0"/>
            </a:endParaRPr>
          </a:p>
          <a:p>
            <a:pPr marL="342900" lvl="0" indent="-342900">
              <a:lnSpc>
                <a:spcPct val="107000"/>
              </a:lnSpc>
              <a:buFont typeface="Arial" panose="020B0604020202020204" pitchFamily="34" charset="0"/>
              <a:buChar char="•"/>
              <a:tabLst>
                <a:tab pos="457200" algn="l"/>
              </a:tabLst>
            </a:pPr>
            <a:r>
              <a:rPr lang="en-GB" sz="2000" kern="1200" dirty="0">
                <a:solidFill>
                  <a:srgbClr val="000000"/>
                </a:solidFill>
                <a:effectLst/>
                <a:ea typeface="Aptos" panose="020B0004020202020204" pitchFamily="34" charset="0"/>
                <a:cs typeface="Times New Roman" panose="02020603050405020304" pitchFamily="18" charset="0"/>
              </a:rPr>
              <a:t>Jo Walker, CEO - LSP </a:t>
            </a:r>
            <a:endParaRPr lang="en-GB" sz="2000" kern="100" dirty="0">
              <a:effectLst/>
              <a:ea typeface="Aptos" panose="020B0004020202020204" pitchFamily="34" charset="0"/>
              <a:cs typeface="Times New Roman" panose="02020603050405020304" pitchFamily="18" charset="0"/>
            </a:endParaRPr>
          </a:p>
          <a:p>
            <a:pPr marL="342900" lvl="0" indent="-342900">
              <a:lnSpc>
                <a:spcPct val="107000"/>
              </a:lnSpc>
              <a:buFont typeface="Arial" panose="020B0604020202020204" pitchFamily="34" charset="0"/>
              <a:buChar char="•"/>
              <a:tabLst>
                <a:tab pos="457200" algn="l"/>
              </a:tabLst>
            </a:pPr>
            <a:r>
              <a:rPr lang="en-GB" sz="2000" kern="1200" dirty="0">
                <a:solidFill>
                  <a:srgbClr val="000000"/>
                </a:solidFill>
                <a:effectLst/>
                <a:ea typeface="Aptos" panose="020B0004020202020204" pitchFamily="34" charset="0"/>
                <a:cs typeface="Times New Roman" panose="02020603050405020304" pitchFamily="18" charset="0"/>
              </a:rPr>
              <a:t>Claire Shiels, Director of Children</a:t>
            </a:r>
            <a:r>
              <a:rPr lang="en-GB" sz="2000" kern="12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a:t>
            </a:r>
            <a:r>
              <a:rPr lang="en-GB" sz="2000" kern="1200" dirty="0">
                <a:solidFill>
                  <a:srgbClr val="000000"/>
                </a:solidFill>
                <a:effectLst/>
                <a:ea typeface="Aptos" panose="020B0004020202020204" pitchFamily="34" charset="0"/>
                <a:cs typeface="Times New Roman" panose="02020603050405020304" pitchFamily="18" charset="0"/>
              </a:rPr>
              <a:t>s Services </a:t>
            </a:r>
            <a:r>
              <a:rPr lang="en-GB" sz="2000" kern="12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a:t>
            </a:r>
            <a:r>
              <a:rPr lang="en-GB" sz="2000" kern="1200" dirty="0">
                <a:solidFill>
                  <a:srgbClr val="000000"/>
                </a:solidFill>
                <a:effectLst/>
                <a:ea typeface="Aptos" panose="020B0004020202020204" pitchFamily="34" charset="0"/>
                <a:cs typeface="Times New Roman" panose="02020603050405020304" pitchFamily="18" charset="0"/>
              </a:rPr>
              <a:t> DSP</a:t>
            </a:r>
            <a:endParaRPr lang="en-GB" sz="2000" kern="100" dirty="0">
              <a:effectLst/>
              <a:ea typeface="Aptos" panose="020B0004020202020204" pitchFamily="34" charset="0"/>
              <a:cs typeface="Times New Roman" panose="02020603050405020304" pitchFamily="18" charset="0"/>
            </a:endParaRPr>
          </a:p>
          <a:p>
            <a:pPr marL="0" indent="0">
              <a:lnSpc>
                <a:spcPct val="107000"/>
              </a:lnSpc>
              <a:spcAft>
                <a:spcPts val="800"/>
              </a:spcAft>
              <a:buNone/>
            </a:pPr>
            <a:r>
              <a:rPr lang="en-GB" sz="2000" b="1" kern="1200" dirty="0">
                <a:solidFill>
                  <a:srgbClr val="FFFFFF"/>
                </a:solidFill>
                <a:effectLst/>
                <a:ea typeface="Aptos" panose="020B0004020202020204" pitchFamily="34" charset="0"/>
                <a:cs typeface="Times New Roman" panose="02020603050405020304" pitchFamily="18" charset="0"/>
              </a:rPr>
              <a:t>Bristol, North Somerset and South Gloucestershire Integrated Care Board (BNSSG, ICB)</a:t>
            </a:r>
            <a:endParaRPr lang="en-GB" sz="2000" kern="100" dirty="0">
              <a:effectLst/>
              <a:ea typeface="Aptos" panose="020B0004020202020204" pitchFamily="34" charset="0"/>
              <a:cs typeface="Times New Roman" panose="02020603050405020304" pitchFamily="18" charset="0"/>
            </a:endParaRPr>
          </a:p>
          <a:p>
            <a:pPr marL="342900" lvl="0" indent="-342900">
              <a:lnSpc>
                <a:spcPct val="107000"/>
              </a:lnSpc>
              <a:buFont typeface="Arial" panose="020B0604020202020204" pitchFamily="34" charset="0"/>
              <a:buChar char="•"/>
              <a:tabLst>
                <a:tab pos="457200" algn="l"/>
              </a:tabLst>
            </a:pPr>
            <a:r>
              <a:rPr lang="en-GB" sz="2000" kern="1200" dirty="0">
                <a:solidFill>
                  <a:srgbClr val="000000"/>
                </a:solidFill>
                <a:effectLst/>
                <a:ea typeface="Aptos" panose="020B0004020202020204" pitchFamily="34" charset="0"/>
                <a:cs typeface="Times New Roman" panose="02020603050405020304" pitchFamily="18" charset="0"/>
              </a:rPr>
              <a:t>Shane Devlin, CEO - LSP </a:t>
            </a:r>
            <a:endParaRPr lang="en-GB" sz="2000" kern="100" dirty="0">
              <a:effectLst/>
              <a:ea typeface="Aptos" panose="020B0004020202020204" pitchFamily="34" charset="0"/>
              <a:cs typeface="Times New Roman" panose="02020603050405020304" pitchFamily="18" charset="0"/>
            </a:endParaRPr>
          </a:p>
          <a:p>
            <a:pPr marL="342900" lvl="0" indent="-342900">
              <a:lnSpc>
                <a:spcPct val="107000"/>
              </a:lnSpc>
              <a:buFont typeface="Arial" panose="020B0604020202020204" pitchFamily="34" charset="0"/>
              <a:buChar char="•"/>
              <a:tabLst>
                <a:tab pos="457200" algn="l"/>
              </a:tabLst>
            </a:pPr>
            <a:r>
              <a:rPr lang="en-GB" sz="2000" kern="1200" dirty="0">
                <a:solidFill>
                  <a:srgbClr val="000000"/>
                </a:solidFill>
                <a:effectLst/>
                <a:ea typeface="Aptos" panose="020B0004020202020204" pitchFamily="34" charset="0"/>
                <a:cs typeface="Times New Roman" panose="02020603050405020304" pitchFamily="18" charset="0"/>
              </a:rPr>
              <a:t>Michael Richardson, Deputy Chief Nurse </a:t>
            </a:r>
            <a:r>
              <a:rPr lang="en-GB" sz="2000" kern="12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a:t>
            </a:r>
            <a:r>
              <a:rPr lang="en-GB" sz="2000" kern="1200" dirty="0">
                <a:solidFill>
                  <a:srgbClr val="000000"/>
                </a:solidFill>
                <a:effectLst/>
                <a:ea typeface="Aptos" panose="020B0004020202020204" pitchFamily="34" charset="0"/>
                <a:cs typeface="Times New Roman" panose="02020603050405020304" pitchFamily="18" charset="0"/>
              </a:rPr>
              <a:t> DSP</a:t>
            </a:r>
            <a:endParaRPr lang="en-GB" sz="2000" kern="100" dirty="0">
              <a:effectLst/>
              <a:ea typeface="Aptos" panose="020B0004020202020204" pitchFamily="34" charset="0"/>
              <a:cs typeface="Times New Roman" panose="02020603050405020304" pitchFamily="18" charset="0"/>
            </a:endParaRPr>
          </a:p>
          <a:p>
            <a:pPr marL="0" indent="0">
              <a:lnSpc>
                <a:spcPct val="107000"/>
              </a:lnSpc>
              <a:spcAft>
                <a:spcPts val="800"/>
              </a:spcAft>
              <a:buNone/>
            </a:pPr>
            <a:r>
              <a:rPr lang="en-GB" sz="2000" b="1" kern="1200" dirty="0">
                <a:solidFill>
                  <a:srgbClr val="FFFFFF"/>
                </a:solidFill>
                <a:effectLst/>
                <a:ea typeface="Aptos" panose="020B0004020202020204" pitchFamily="34" charset="0"/>
                <a:cs typeface="Times New Roman" panose="02020603050405020304" pitchFamily="18" charset="0"/>
              </a:rPr>
              <a:t>Avon &amp; Somerset Police</a:t>
            </a:r>
            <a:endParaRPr lang="en-GB" sz="2000" kern="100" dirty="0">
              <a:effectLst/>
              <a:ea typeface="Aptos" panose="020B0004020202020204" pitchFamily="34" charset="0"/>
              <a:cs typeface="Times New Roman" panose="02020603050405020304" pitchFamily="18" charset="0"/>
            </a:endParaRPr>
          </a:p>
          <a:p>
            <a:pPr marL="342900" lvl="0" indent="-342900">
              <a:lnSpc>
                <a:spcPct val="107000"/>
              </a:lnSpc>
              <a:buFont typeface="Arial" panose="020B0604020202020204" pitchFamily="34" charset="0"/>
              <a:buChar char="•"/>
              <a:tabLst>
                <a:tab pos="457200" algn="l"/>
              </a:tabLst>
            </a:pPr>
            <a:r>
              <a:rPr lang="en-GB" sz="2000" kern="1200" dirty="0">
                <a:solidFill>
                  <a:srgbClr val="000000"/>
                </a:solidFill>
                <a:effectLst/>
                <a:ea typeface="Aptos" panose="020B0004020202020204" pitchFamily="34" charset="0"/>
                <a:cs typeface="Times New Roman" panose="02020603050405020304" pitchFamily="18" charset="0"/>
              </a:rPr>
              <a:t>Chief Constable Sarah Crew - LSP</a:t>
            </a:r>
            <a:endParaRPr lang="en-GB" sz="2000" kern="100" dirty="0">
              <a:effectLst/>
              <a:ea typeface="Aptos" panose="020B000402020202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GB" sz="2000" kern="1200" dirty="0">
                <a:solidFill>
                  <a:srgbClr val="000000"/>
                </a:solidFill>
                <a:effectLst/>
                <a:ea typeface="Aptos" panose="020B0004020202020204" pitchFamily="34" charset="0"/>
                <a:cs typeface="Times New Roman" panose="02020603050405020304" pitchFamily="18" charset="0"/>
              </a:rPr>
              <a:t>Liz Hughes, Chief Superintendent </a:t>
            </a:r>
            <a:r>
              <a:rPr lang="en-GB" sz="2000" kern="12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a:t>
            </a:r>
            <a:r>
              <a:rPr lang="en-GB" sz="2000" kern="1200" dirty="0">
                <a:solidFill>
                  <a:srgbClr val="000000"/>
                </a:solidFill>
                <a:effectLst/>
                <a:ea typeface="Aptos" panose="020B0004020202020204" pitchFamily="34" charset="0"/>
                <a:cs typeface="Times New Roman" panose="02020603050405020304" pitchFamily="18" charset="0"/>
              </a:rPr>
              <a:t> DSP </a:t>
            </a:r>
            <a:endParaRPr lang="en-GB" sz="1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0541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3" name="Group 3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34" name="Freeform: Shape 3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3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9CD8307-F13F-78EE-F071-359289EE5C13}"/>
              </a:ext>
            </a:extLst>
          </p:cNvPr>
          <p:cNvSpPr>
            <a:spLocks noGrp="1"/>
          </p:cNvSpPr>
          <p:nvPr>
            <p:ph type="title"/>
          </p:nvPr>
        </p:nvSpPr>
        <p:spPr>
          <a:xfrm>
            <a:off x="640080" y="1243013"/>
            <a:ext cx="3855720" cy="4371974"/>
          </a:xfrm>
        </p:spPr>
        <p:txBody>
          <a:bodyPr>
            <a:normAutofit/>
          </a:bodyPr>
          <a:lstStyle/>
          <a:p>
            <a:r>
              <a:rPr lang="en-GB" sz="3600" b="1">
                <a:solidFill>
                  <a:schemeClr val="tx2"/>
                </a:solidFill>
                <a:latin typeface="Aptos "/>
              </a:rPr>
              <a:t>Supporting Roles</a:t>
            </a:r>
          </a:p>
        </p:txBody>
      </p:sp>
      <p:sp>
        <p:nvSpPr>
          <p:cNvPr id="3" name="Content Placeholder 2">
            <a:extLst>
              <a:ext uri="{FF2B5EF4-FFF2-40B4-BE49-F238E27FC236}">
                <a16:creationId xmlns:a16="http://schemas.microsoft.com/office/drawing/2014/main" id="{4E5A4FAC-F04D-2BD4-9BF3-48AD1F611B38}"/>
              </a:ext>
            </a:extLst>
          </p:cNvPr>
          <p:cNvSpPr>
            <a:spLocks noGrp="1"/>
          </p:cNvSpPr>
          <p:nvPr>
            <p:ph idx="1"/>
          </p:nvPr>
        </p:nvSpPr>
        <p:spPr>
          <a:xfrm>
            <a:off x="6095847" y="658147"/>
            <a:ext cx="5685817" cy="6031149"/>
          </a:xfrm>
        </p:spPr>
        <p:txBody>
          <a:bodyPr anchor="ctr">
            <a:normAutofit lnSpcReduction="10000"/>
          </a:bodyPr>
          <a:lstStyle/>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The Business Unit supports the work of the Partnership.</a:t>
            </a:r>
          </a:p>
          <a:p>
            <a:pPr>
              <a:spcAft>
                <a:spcPts val="800"/>
              </a:spcAft>
              <a:buFont typeface="Wingdings" panose="05000000000000000000" pitchFamily="2" charset="2"/>
              <a:buChar char="q"/>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Business Manager – Zoe Gartland</a:t>
            </a:r>
          </a:p>
          <a:p>
            <a:pPr>
              <a:spcAft>
                <a:spcPts val="800"/>
              </a:spcAft>
              <a:buFont typeface="Wingdings" panose="05000000000000000000" pitchFamily="2" charset="2"/>
              <a:buChar char="q"/>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Business Support Officer – Sarah Burnett</a:t>
            </a:r>
          </a:p>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Our Independent Scrutineer, Kevin Gibbs joined the NSSCP in February to provide an objective assessment of the effectiveness of the arrangements, drive continuous improvements and provide assurance that the arrangements are working effectively. He provides </a:t>
            </a:r>
            <a:r>
              <a:rPr lang="en-GB" sz="2000" kern="100" dirty="0">
                <a:solidFill>
                  <a:schemeClr val="tx2"/>
                </a:solidFill>
                <a:latin typeface="Aptos" panose="020B0004020202020204" pitchFamily="34" charset="0"/>
                <a:ea typeface="Aptos" panose="020B0004020202020204" pitchFamily="34" charset="0"/>
                <a:cs typeface="Times New Roman" panose="02020603050405020304" pitchFamily="18" charset="0"/>
              </a:rPr>
              <a:t>effective support and challenge at strategic and operational level</a:t>
            </a: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in the work undertaken for each function of the NSSCP.</a:t>
            </a:r>
          </a:p>
          <a:p>
            <a:pPr>
              <a:spcAft>
                <a:spcPts val="800"/>
              </a:spcAft>
            </a:pPr>
            <a:r>
              <a:rPr lang="en-GB"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Kevin ensures that statutory duties are being fulfilled; that quality assurance mechanisms are in place; that learning is effectively implemented across systems and that the voice of children and their families is considered, informing policy and practice.</a:t>
            </a:r>
          </a:p>
          <a:p>
            <a:endParaRPr lang="en-GB" sz="1500" dirty="0">
              <a:solidFill>
                <a:schemeClr val="tx2"/>
              </a:solidFill>
            </a:endParaRPr>
          </a:p>
        </p:txBody>
      </p:sp>
    </p:spTree>
    <p:extLst>
      <p:ext uri="{BB962C8B-B14F-4D97-AF65-F5344CB8AC3E}">
        <p14:creationId xmlns:p14="http://schemas.microsoft.com/office/powerpoint/2010/main" val="811062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177</TotalTime>
  <Words>1396</Words>
  <Application>Microsoft Office PowerPoint</Application>
  <PresentationFormat>Widescreen</PresentationFormat>
  <Paragraphs>82</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Aptos</vt:lpstr>
      <vt:lpstr>Aptos </vt:lpstr>
      <vt:lpstr>Aptos   </vt:lpstr>
      <vt:lpstr>Aptos Display</vt:lpstr>
      <vt:lpstr>Arial</vt:lpstr>
      <vt:lpstr>Calibri</vt:lpstr>
      <vt:lpstr>Symbol</vt:lpstr>
      <vt:lpstr>Wingdings</vt:lpstr>
      <vt:lpstr>Office Theme</vt:lpstr>
      <vt:lpstr>PowerPoint Presentation</vt:lpstr>
      <vt:lpstr>What are Child Safeguarding Partnerships? </vt:lpstr>
      <vt:lpstr>Current Picture </vt:lpstr>
      <vt:lpstr>How do these partnerships operate? </vt:lpstr>
      <vt:lpstr>The role of education and community </vt:lpstr>
      <vt:lpstr>NSSCP </vt:lpstr>
      <vt:lpstr>PowerPoint Presentation</vt:lpstr>
      <vt:lpstr>The three statutory partners jointly leading the NSSCP are:  </vt:lpstr>
      <vt:lpstr>Supporting Roles</vt:lpstr>
      <vt:lpstr>Operational Safeguarding Group </vt:lpstr>
      <vt:lpstr>Subgroups </vt:lpstr>
      <vt:lpstr>Chairs and vice chairs of subgroups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NSSCP Induction</dc:title>
  <dc:creator>Zoe Gartland</dc:creator>
  <cp:lastModifiedBy>Rachel Dunston</cp:lastModifiedBy>
  <cp:revision>13</cp:revision>
  <dcterms:created xsi:type="dcterms:W3CDTF">2025-04-24T15:19:49Z</dcterms:created>
  <dcterms:modified xsi:type="dcterms:W3CDTF">2025-05-28T07:20:59Z</dcterms:modified>
</cp:coreProperties>
</file>